
<file path=[Content_Types].xml><?xml version="1.0" encoding="utf-8"?>
<Types xmlns="http://schemas.openxmlformats.org/package/2006/content-types">
  <Default Extension="png" ContentType="image/png"/>
  <Default Extension="mp3" ContentType="audio/mpe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tags/tag10.xml" ContentType="application/vnd.openxmlformats-officedocument.presentationml.tags+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charts/chart2.xml" ContentType="application/vnd.openxmlformats-officedocument.drawingml.chart+xml"/>
  <Override PartName="/ppt/notesSlides/notesSlide33.xml" ContentType="application/vnd.openxmlformats-officedocument.presentationml.notesSlide+xml"/>
  <Override PartName="/ppt/charts/chart3.xml" ContentType="application/vnd.openxmlformats-officedocument.drawingml.chart+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8.xml" ContentType="application/vnd.openxmlformats-officedocument.presentationml.tags+xml"/>
  <Override PartName="/ppt/notesSlides/notesSlide46.xml" ContentType="application/vnd.openxmlformats-officedocument.presentationml.notesSlide+xml"/>
  <Override PartName="/ppt/tags/tag19.xml" ContentType="application/vnd.openxmlformats-officedocument.presentationml.tags+xml"/>
  <Override PartName="/ppt/notesSlides/notesSlide47.xml" ContentType="application/vnd.openxmlformats-officedocument.presentationml.notesSlide+xml"/>
  <Override PartName="/ppt/tags/tag2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4.xml" ContentType="application/vnd.openxmlformats-officedocument.drawingml.chart+xml"/>
  <Override PartName="/ppt/notesSlides/notesSlide52.xml" ContentType="application/vnd.openxmlformats-officedocument.presentationml.notesSlide+xml"/>
  <Override PartName="/ppt/charts/chart5.xml" ContentType="application/vnd.openxmlformats-officedocument.drawingml.chart+xml"/>
  <Override PartName="/ppt/notesSlides/notesSlide53.xml" ContentType="application/vnd.openxmlformats-officedocument.presentationml.notesSlide+xml"/>
  <Override PartName="/ppt/tags/tag21.xml" ContentType="application/vnd.openxmlformats-officedocument.presentationml.tags+xml"/>
  <Override PartName="/ppt/notesSlides/notesSlide54.xml" ContentType="application/vnd.openxmlformats-officedocument.presentationml.notesSlide+xml"/>
  <Override PartName="/ppt/charts/chart6.xml" ContentType="application/vnd.openxmlformats-officedocument.drawingml.chart+xml"/>
  <Override PartName="/ppt/notesSlides/notesSlide55.xml" ContentType="application/vnd.openxmlformats-officedocument.presentationml.notesSlide+xml"/>
  <Override PartName="/ppt/tags/tag2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3.xml" ContentType="application/vnd.openxmlformats-officedocument.presentationml.tags+xml"/>
  <Override PartName="/ppt/notesSlides/notesSlide58.xml" ContentType="application/vnd.openxmlformats-officedocument.presentationml.notesSlide+xml"/>
  <Override PartName="/ppt/tags/tag24.xml" ContentType="application/vnd.openxmlformats-officedocument.presentationml.tags+xml"/>
  <Override PartName="/ppt/notesSlides/notesSlide59.xml" ContentType="application/vnd.openxmlformats-officedocument.presentationml.notesSlide+xml"/>
  <Override PartName="/ppt/charts/chart7.xml" ContentType="application/vnd.openxmlformats-officedocument.drawingml.char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7"/>
  </p:notesMasterIdLst>
  <p:sldIdLst>
    <p:sldId id="259" r:id="rId3"/>
    <p:sldId id="555" r:id="rId4"/>
    <p:sldId id="717" r:id="rId5"/>
    <p:sldId id="556" r:id="rId6"/>
    <p:sldId id="705" r:id="rId7"/>
    <p:sldId id="707" r:id="rId8"/>
    <p:sldId id="713" r:id="rId9"/>
    <p:sldId id="706" r:id="rId10"/>
    <p:sldId id="703" r:id="rId11"/>
    <p:sldId id="714" r:id="rId12"/>
    <p:sldId id="716" r:id="rId13"/>
    <p:sldId id="557" r:id="rId14"/>
    <p:sldId id="715" r:id="rId15"/>
    <p:sldId id="637" r:id="rId16"/>
    <p:sldId id="520" r:id="rId17"/>
    <p:sldId id="642" r:id="rId18"/>
    <p:sldId id="543" r:id="rId19"/>
    <p:sldId id="522" r:id="rId20"/>
    <p:sldId id="849" r:id="rId21"/>
    <p:sldId id="526" r:id="rId22"/>
    <p:sldId id="529" r:id="rId23"/>
    <p:sldId id="824" r:id="rId24"/>
    <p:sldId id="833" r:id="rId25"/>
    <p:sldId id="525" r:id="rId26"/>
    <p:sldId id="545" r:id="rId27"/>
    <p:sldId id="458" r:id="rId28"/>
    <p:sldId id="837" r:id="rId29"/>
    <p:sldId id="856" r:id="rId30"/>
    <p:sldId id="857" r:id="rId31"/>
    <p:sldId id="860" r:id="rId32"/>
    <p:sldId id="470" r:id="rId33"/>
    <p:sldId id="276" r:id="rId34"/>
    <p:sldId id="444" r:id="rId35"/>
    <p:sldId id="548" r:id="rId36"/>
    <p:sldId id="286" r:id="rId37"/>
    <p:sldId id="289" r:id="rId38"/>
    <p:sldId id="290" r:id="rId39"/>
    <p:sldId id="292" r:id="rId40"/>
    <p:sldId id="294" r:id="rId41"/>
    <p:sldId id="296" r:id="rId42"/>
    <p:sldId id="295" r:id="rId43"/>
    <p:sldId id="553" r:id="rId44"/>
    <p:sldId id="464" r:id="rId45"/>
    <p:sldId id="818" r:id="rId46"/>
    <p:sldId id="850" r:id="rId47"/>
    <p:sldId id="851" r:id="rId48"/>
    <p:sldId id="852" r:id="rId49"/>
    <p:sldId id="862" r:id="rId50"/>
    <p:sldId id="611" r:id="rId51"/>
    <p:sldId id="612" r:id="rId52"/>
    <p:sldId id="568" r:id="rId53"/>
    <p:sldId id="569" r:id="rId54"/>
    <p:sldId id="570" r:id="rId55"/>
    <p:sldId id="571" r:id="rId56"/>
    <p:sldId id="572" r:id="rId57"/>
    <p:sldId id="573" r:id="rId58"/>
    <p:sldId id="574" r:id="rId59"/>
    <p:sldId id="575" r:id="rId60"/>
    <p:sldId id="576" r:id="rId61"/>
    <p:sldId id="577" r:id="rId62"/>
    <p:sldId id="578" r:id="rId63"/>
    <p:sldId id="579" r:id="rId64"/>
    <p:sldId id="580" r:id="rId65"/>
    <p:sldId id="581" r:id="rId66"/>
    <p:sldId id="582" r:id="rId67"/>
    <p:sldId id="585" r:id="rId68"/>
    <p:sldId id="623" r:id="rId69"/>
    <p:sldId id="621" r:id="rId70"/>
    <p:sldId id="615" r:id="rId71"/>
    <p:sldId id="626" r:id="rId72"/>
    <p:sldId id="622" r:id="rId73"/>
    <p:sldId id="624" r:id="rId74"/>
    <p:sldId id="619" r:id="rId75"/>
    <p:sldId id="861"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666666"/>
    <a:srgbClr val="D52B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00" autoAdjust="0"/>
    <p:restoredTop sz="79782" autoAdjust="0"/>
  </p:normalViewPr>
  <p:slideViewPr>
    <p:cSldViewPr>
      <p:cViewPr varScale="1">
        <p:scale>
          <a:sx n="76" d="100"/>
          <a:sy n="76" d="100"/>
        </p:scale>
        <p:origin x="1056" y="184"/>
      </p:cViewPr>
      <p:guideLst>
        <p:guide orient="horz" pos="2160"/>
        <p:guide pos="612"/>
      </p:guideLst>
    </p:cSldViewPr>
  </p:slideViewPr>
  <p:outlineViewPr>
    <p:cViewPr>
      <p:scale>
        <a:sx n="33" d="100"/>
        <a:sy n="33" d="100"/>
      </p:scale>
      <p:origin x="0" y="0"/>
    </p:cViewPr>
  </p:outlin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uschat, Patrick" userId="5e26681b-5557-4224-abbf-f55184a6e634" providerId="ADAL" clId="{5521C631-BB0D-864D-8AD2-31FCEE09CE21}"/>
    <pc:docChg chg="undo custSel addSld delSld modSld sldOrd">
      <pc:chgData name="Rebuschat, Patrick" userId="5e26681b-5557-4224-abbf-f55184a6e634" providerId="ADAL" clId="{5521C631-BB0D-864D-8AD2-31FCEE09CE21}" dt="2020-02-10T12:06:13.948" v="66"/>
      <pc:docMkLst>
        <pc:docMk/>
      </pc:docMkLst>
      <pc:sldChg chg="add ord">
        <pc:chgData name="Rebuschat, Patrick" userId="5e26681b-5557-4224-abbf-f55184a6e634" providerId="ADAL" clId="{5521C631-BB0D-864D-8AD2-31FCEE09CE21}" dt="2020-02-10T12:06:13.948" v="66"/>
        <pc:sldMkLst>
          <pc:docMk/>
          <pc:sldMk cId="452704758" sldId="469"/>
        </pc:sldMkLst>
      </pc:sldChg>
      <pc:sldChg chg="modSp">
        <pc:chgData name="Rebuschat, Patrick" userId="5e26681b-5557-4224-abbf-f55184a6e634" providerId="ADAL" clId="{5521C631-BB0D-864D-8AD2-31FCEE09CE21}" dt="2020-02-10T12:06:05.463" v="64" actId="5793"/>
        <pc:sldMkLst>
          <pc:docMk/>
          <pc:sldMk cId="3514103350" sldId="555"/>
        </pc:sldMkLst>
        <pc:spChg chg="mod">
          <ac:chgData name="Rebuschat, Patrick" userId="5e26681b-5557-4224-abbf-f55184a6e634" providerId="ADAL" clId="{5521C631-BB0D-864D-8AD2-31FCEE09CE21}" dt="2020-02-10T12:06:05.463" v="64" actId="5793"/>
          <ac:spMkLst>
            <pc:docMk/>
            <pc:sldMk cId="3514103350" sldId="555"/>
            <ac:spMk id="3" creationId="{00000000-0000-0000-0000-000000000000}"/>
          </ac:spMkLst>
        </pc:spChg>
      </pc:sldChg>
      <pc:sldChg chg="modSp modAnim">
        <pc:chgData name="Rebuschat, Patrick" userId="5e26681b-5557-4224-abbf-f55184a6e634" providerId="ADAL" clId="{5521C631-BB0D-864D-8AD2-31FCEE09CE21}" dt="2020-02-10T12:04:48.119" v="55" actId="20577"/>
        <pc:sldMkLst>
          <pc:docMk/>
          <pc:sldMk cId="898564597" sldId="557"/>
        </pc:sldMkLst>
        <pc:spChg chg="mod">
          <ac:chgData name="Rebuschat, Patrick" userId="5e26681b-5557-4224-abbf-f55184a6e634" providerId="ADAL" clId="{5521C631-BB0D-864D-8AD2-31FCEE09CE21}" dt="2020-02-10T12:04:48.119" v="55" actId="20577"/>
          <ac:spMkLst>
            <pc:docMk/>
            <pc:sldMk cId="898564597" sldId="557"/>
            <ac:spMk id="3" creationId="{00000000-0000-0000-0000-000000000000}"/>
          </ac:spMkLst>
        </pc:spChg>
      </pc:sldChg>
      <pc:sldChg chg="del">
        <pc:chgData name="Rebuschat, Patrick" userId="5e26681b-5557-4224-abbf-f55184a6e634" providerId="ADAL" clId="{5521C631-BB0D-864D-8AD2-31FCEE09CE21}" dt="2020-02-10T12:02:15.933" v="5" actId="2696"/>
        <pc:sldMkLst>
          <pc:docMk/>
          <pc:sldMk cId="4287138619" sldId="558"/>
        </pc:sldMkLst>
      </pc:sldChg>
      <pc:sldChg chg="del">
        <pc:chgData name="Rebuschat, Patrick" userId="5e26681b-5557-4224-abbf-f55184a6e634" providerId="ADAL" clId="{5521C631-BB0D-864D-8AD2-31FCEE09CE21}" dt="2020-02-10T12:00:05.948" v="3" actId="2696"/>
        <pc:sldMkLst>
          <pc:docMk/>
          <pc:sldMk cId="217291980" sldId="630"/>
        </pc:sldMkLst>
      </pc:sldChg>
      <pc:sldChg chg="ord">
        <pc:chgData name="Rebuschat, Patrick" userId="5e26681b-5557-4224-abbf-f55184a6e634" providerId="ADAL" clId="{5521C631-BB0D-864D-8AD2-31FCEE09CE21}" dt="2020-02-10T12:05:08.262" v="60"/>
        <pc:sldMkLst>
          <pc:docMk/>
          <pc:sldMk cId="3737568561" sldId="637"/>
        </pc:sldMkLst>
      </pc:sldChg>
      <pc:sldChg chg="del">
        <pc:chgData name="Rebuschat, Patrick" userId="5e26681b-5557-4224-abbf-f55184a6e634" providerId="ADAL" clId="{5521C631-BB0D-864D-8AD2-31FCEE09CE21}" dt="2020-02-10T12:02:15.957" v="7" actId="2696"/>
        <pc:sldMkLst>
          <pc:docMk/>
          <pc:sldMk cId="294009004" sldId="710"/>
        </pc:sldMkLst>
      </pc:sldChg>
      <pc:sldChg chg="del">
        <pc:chgData name="Rebuschat, Patrick" userId="5e26681b-5557-4224-abbf-f55184a6e634" providerId="ADAL" clId="{5521C631-BB0D-864D-8AD2-31FCEE09CE21}" dt="2020-02-10T12:02:15.944" v="6" actId="2696"/>
        <pc:sldMkLst>
          <pc:docMk/>
          <pc:sldMk cId="3071159809" sldId="711"/>
        </pc:sldMkLst>
      </pc:sldChg>
      <pc:sldChg chg="modSp modAnim">
        <pc:chgData name="Rebuschat, Patrick" userId="5e26681b-5557-4224-abbf-f55184a6e634" providerId="ADAL" clId="{5521C631-BB0D-864D-8AD2-31FCEE09CE21}" dt="2020-02-10T12:04:53.802" v="59"/>
        <pc:sldMkLst>
          <pc:docMk/>
          <pc:sldMk cId="116212899" sldId="714"/>
        </pc:sldMkLst>
        <pc:spChg chg="mod">
          <ac:chgData name="Rebuschat, Patrick" userId="5e26681b-5557-4224-abbf-f55184a6e634" providerId="ADAL" clId="{5521C631-BB0D-864D-8AD2-31FCEE09CE21}" dt="2020-02-10T12:04:53.802" v="59"/>
          <ac:spMkLst>
            <pc:docMk/>
            <pc:sldMk cId="116212899" sldId="714"/>
            <ac:spMk id="3" creationId="{00000000-0000-0000-0000-000000000000}"/>
          </ac:spMkLst>
        </pc:spChg>
      </pc:sldChg>
      <pc:sldChg chg="add del">
        <pc:chgData name="Rebuschat, Patrick" userId="5e26681b-5557-4224-abbf-f55184a6e634" providerId="ADAL" clId="{5521C631-BB0D-864D-8AD2-31FCEE09CE21}" dt="2020-02-10T12:00:09.312" v="4" actId="2696"/>
        <pc:sldMkLst>
          <pc:docMk/>
          <pc:sldMk cId="3266751683" sldId="863"/>
        </pc:sldMkLst>
      </pc:sldChg>
    </pc:docChg>
  </pc:docChgLst>
  <pc:docChgLst>
    <pc:chgData name="Rebuschat, Patrick" userId="5e26681b-5557-4224-abbf-f55184a6e634" providerId="ADAL" clId="{C0C08687-24B2-3949-A1F1-956869BB1335}"/>
    <pc:docChg chg="modSld">
      <pc:chgData name="Rebuschat, Patrick" userId="5e26681b-5557-4224-abbf-f55184a6e634" providerId="ADAL" clId="{C0C08687-24B2-3949-A1F1-956869BB1335}" dt="2023-03-14T14:56:18.657" v="32" actId="20577"/>
      <pc:docMkLst>
        <pc:docMk/>
      </pc:docMkLst>
      <pc:sldChg chg="modSp">
        <pc:chgData name="Rebuschat, Patrick" userId="5e26681b-5557-4224-abbf-f55184a6e634" providerId="ADAL" clId="{C0C08687-24B2-3949-A1F1-956869BB1335}" dt="2023-03-14T14:56:18.657" v="32" actId="20577"/>
        <pc:sldMkLst>
          <pc:docMk/>
          <pc:sldMk cId="3514103350" sldId="555"/>
        </pc:sldMkLst>
        <pc:spChg chg="mod">
          <ac:chgData name="Rebuschat, Patrick" userId="5e26681b-5557-4224-abbf-f55184a6e634" providerId="ADAL" clId="{C0C08687-24B2-3949-A1F1-956869BB1335}" dt="2023-03-14T14:56:18.657" v="32" actId="20577"/>
          <ac:spMkLst>
            <pc:docMk/>
            <pc:sldMk cId="3514103350" sldId="555"/>
            <ac:spMk id="3" creationId="{00000000-0000-0000-0000-000000000000}"/>
          </ac:spMkLst>
        </pc:spChg>
      </pc:sldChg>
    </pc:docChg>
  </pc:docChgLst>
  <pc:docChgLst>
    <pc:chgData name="Rebuschat, Patrick" userId="5e26681b-5557-4224-abbf-f55184a6e634" providerId="ADAL" clId="{6FFE1A34-9296-D642-A52E-810B9457EAC1}"/>
    <pc:docChg chg="delSld modSld">
      <pc:chgData name="Rebuschat, Patrick" userId="5e26681b-5557-4224-abbf-f55184a6e634" providerId="ADAL" clId="{6FFE1A34-9296-D642-A52E-810B9457EAC1}" dt="2021-03-08T16:23:42.632" v="5" actId="2696"/>
      <pc:docMkLst>
        <pc:docMk/>
      </pc:docMkLst>
      <pc:sldChg chg="del">
        <pc:chgData name="Rebuschat, Patrick" userId="5e26681b-5557-4224-abbf-f55184a6e634" providerId="ADAL" clId="{6FFE1A34-9296-D642-A52E-810B9457EAC1}" dt="2021-03-08T16:23:42.632" v="5" actId="2696"/>
        <pc:sldMkLst>
          <pc:docMk/>
          <pc:sldMk cId="452704758" sldId="469"/>
        </pc:sldMkLst>
      </pc:sldChg>
      <pc:sldChg chg="modSp">
        <pc:chgData name="Rebuschat, Patrick" userId="5e26681b-5557-4224-abbf-f55184a6e634" providerId="ADAL" clId="{6FFE1A34-9296-D642-A52E-810B9457EAC1}" dt="2021-03-08T16:23:39.424" v="4" actId="404"/>
        <pc:sldMkLst>
          <pc:docMk/>
          <pc:sldMk cId="3514103350" sldId="555"/>
        </pc:sldMkLst>
        <pc:spChg chg="mod">
          <ac:chgData name="Rebuschat, Patrick" userId="5e26681b-5557-4224-abbf-f55184a6e634" providerId="ADAL" clId="{6FFE1A34-9296-D642-A52E-810B9457EAC1}" dt="2021-03-08T16:23:39.424" v="4" actId="404"/>
          <ac:spMkLst>
            <pc:docMk/>
            <pc:sldMk cId="3514103350" sldId="555"/>
            <ac:spMk id="3" creationId="{00000000-0000-0000-0000-000000000000}"/>
          </ac:spMkLst>
        </pc:spChg>
      </pc:sldChg>
    </pc:docChg>
  </pc:docChgLst>
  <pc:docChgLst>
    <pc:chgData name="Rebuschat, Patrick" userId="5e26681b-5557-4224-abbf-f55184a6e634" providerId="ADAL" clId="{E4A7F495-AE24-C64A-93D8-BB87A371EF49}"/>
    <pc:docChg chg="delSld modSld">
      <pc:chgData name="Rebuschat, Patrick" userId="5e26681b-5557-4224-abbf-f55184a6e634" providerId="ADAL" clId="{E4A7F495-AE24-C64A-93D8-BB87A371EF49}" dt="2022-03-21T12:04:59.652" v="8" actId="1076"/>
      <pc:docMkLst>
        <pc:docMk/>
      </pc:docMkLst>
      <pc:sldChg chg="addSp modSp">
        <pc:chgData name="Rebuschat, Patrick" userId="5e26681b-5557-4224-abbf-f55184a6e634" providerId="ADAL" clId="{E4A7F495-AE24-C64A-93D8-BB87A371EF49}" dt="2022-03-21T12:04:59.652" v="8" actId="1076"/>
        <pc:sldMkLst>
          <pc:docMk/>
          <pc:sldMk cId="0" sldId="259"/>
        </pc:sldMkLst>
        <pc:picChg chg="add mod">
          <ac:chgData name="Rebuschat, Patrick" userId="5e26681b-5557-4224-abbf-f55184a6e634" providerId="ADAL" clId="{E4A7F495-AE24-C64A-93D8-BB87A371EF49}" dt="2022-03-21T12:04:59.652" v="8" actId="1076"/>
          <ac:picMkLst>
            <pc:docMk/>
            <pc:sldMk cId="0" sldId="259"/>
            <ac:picMk id="4" creationId="{0E0AAA50-68D0-F14F-AFEE-9706D23D8DF5}"/>
          </ac:picMkLst>
        </pc:picChg>
      </pc:sldChg>
      <pc:sldChg chg="del">
        <pc:chgData name="Rebuschat, Patrick" userId="5e26681b-5557-4224-abbf-f55184a6e634" providerId="ADAL" clId="{E4A7F495-AE24-C64A-93D8-BB87A371EF49}" dt="2022-03-21T11:16:36.871" v="5" actId="2696"/>
        <pc:sldMkLst>
          <pc:docMk/>
          <pc:sldMk cId="3922552945" sldId="393"/>
        </pc:sldMkLst>
      </pc:sldChg>
      <pc:sldChg chg="del">
        <pc:chgData name="Rebuschat, Patrick" userId="5e26681b-5557-4224-abbf-f55184a6e634" providerId="ADAL" clId="{E4A7F495-AE24-C64A-93D8-BB87A371EF49}" dt="2022-03-21T11:16:35.047" v="4" actId="2696"/>
        <pc:sldMkLst>
          <pc:docMk/>
          <pc:sldMk cId="4292859638" sldId="401"/>
        </pc:sldMkLst>
      </pc:sldChg>
      <pc:sldChg chg="del">
        <pc:chgData name="Rebuschat, Patrick" userId="5e26681b-5557-4224-abbf-f55184a6e634" providerId="ADAL" clId="{E4A7F495-AE24-C64A-93D8-BB87A371EF49}" dt="2022-03-21T11:16:33.796" v="3" actId="2696"/>
        <pc:sldMkLst>
          <pc:docMk/>
          <pc:sldMk cId="1744756780" sldId="836"/>
        </pc:sldMkLst>
      </pc:sldChg>
      <pc:sldChg chg="del">
        <pc:chgData name="Rebuschat, Patrick" userId="5e26681b-5557-4224-abbf-f55184a6e634" providerId="ADAL" clId="{E4A7F495-AE24-C64A-93D8-BB87A371EF49}" dt="2022-03-21T11:16:29.464" v="0" actId="2696"/>
        <pc:sldMkLst>
          <pc:docMk/>
          <pc:sldMk cId="1496497643" sldId="842"/>
        </pc:sldMkLst>
      </pc:sldChg>
      <pc:sldChg chg="del">
        <pc:chgData name="Rebuschat, Patrick" userId="5e26681b-5557-4224-abbf-f55184a6e634" providerId="ADAL" clId="{E4A7F495-AE24-C64A-93D8-BB87A371EF49}" dt="2022-03-21T11:16:32.232" v="2" actId="2696"/>
        <pc:sldMkLst>
          <pc:docMk/>
          <pc:sldMk cId="775690744" sldId="844"/>
        </pc:sldMkLst>
      </pc:sldChg>
      <pc:sldChg chg="del">
        <pc:chgData name="Rebuschat, Patrick" userId="5e26681b-5557-4224-abbf-f55184a6e634" providerId="ADAL" clId="{E4A7F495-AE24-C64A-93D8-BB87A371EF49}" dt="2022-03-21T11:16:30.328" v="1" actId="2696"/>
        <pc:sldMkLst>
          <pc:docMk/>
          <pc:sldMk cId="2628430592" sldId="845"/>
        </pc:sldMkLst>
      </pc:sldChg>
      <pc:sldMasterChg chg="delSldLayout">
        <pc:chgData name="Rebuschat, Patrick" userId="5e26681b-5557-4224-abbf-f55184a6e634" providerId="ADAL" clId="{E4A7F495-AE24-C64A-93D8-BB87A371EF49}" dt="2022-03-21T11:16:36.872" v="6" actId="2696"/>
        <pc:sldMasterMkLst>
          <pc:docMk/>
          <pc:sldMasterMk cId="0" sldId="2147483660"/>
        </pc:sldMasterMkLst>
        <pc:sldLayoutChg chg="del">
          <pc:chgData name="Rebuschat, Patrick" userId="5e26681b-5557-4224-abbf-f55184a6e634" providerId="ADAL" clId="{E4A7F495-AE24-C64A-93D8-BB87A371EF49}" dt="2022-03-21T11:16:36.872" v="6" actId="2696"/>
          <pc:sldLayoutMkLst>
            <pc:docMk/>
            <pc:sldMasterMk cId="0" sldId="2147483660"/>
            <pc:sldLayoutMk cId="377457793" sldId="2147483678"/>
          </pc:sldLayoutMkLst>
        </pc:sldLayoutChg>
      </pc:sldMasterChg>
    </pc:docChg>
  </pc:docChgLst>
  <pc:docChgLst>
    <pc:chgData name="Rebuschat, Patrick" userId="5e26681b-5557-4224-abbf-f55184a6e634" providerId="ADAL" clId="{D9DF3C14-2E02-0147-8ABE-EBB51A218582}"/>
    <pc:docChg chg="undo custSel addSld delSld modSld">
      <pc:chgData name="Rebuschat, Patrick" userId="5e26681b-5557-4224-abbf-f55184a6e634" providerId="ADAL" clId="{D9DF3C14-2E02-0147-8ABE-EBB51A218582}" dt="2021-03-15T14:53:26.457" v="126"/>
      <pc:docMkLst>
        <pc:docMk/>
      </pc:docMkLst>
      <pc:sldChg chg="del">
        <pc:chgData name="Rebuschat, Patrick" userId="5e26681b-5557-4224-abbf-f55184a6e634" providerId="ADAL" clId="{D9DF3C14-2E02-0147-8ABE-EBB51A218582}" dt="2021-03-15T14:53:23.570" v="119" actId="2696"/>
        <pc:sldMkLst>
          <pc:docMk/>
          <pc:sldMk cId="1473202701" sldId="393"/>
        </pc:sldMkLst>
      </pc:sldChg>
      <pc:sldChg chg="add">
        <pc:chgData name="Rebuschat, Patrick" userId="5e26681b-5557-4224-abbf-f55184a6e634" providerId="ADAL" clId="{D9DF3C14-2E02-0147-8ABE-EBB51A218582}" dt="2021-03-15T14:53:26.457" v="126"/>
        <pc:sldMkLst>
          <pc:docMk/>
          <pc:sldMk cId="3922552945" sldId="393"/>
        </pc:sldMkLst>
      </pc:sldChg>
      <pc:sldChg chg="del">
        <pc:chgData name="Rebuschat, Patrick" userId="5e26681b-5557-4224-abbf-f55184a6e634" providerId="ADAL" clId="{D9DF3C14-2E02-0147-8ABE-EBB51A218582}" dt="2021-03-15T14:53:23.578" v="120" actId="2696"/>
        <pc:sldMkLst>
          <pc:docMk/>
          <pc:sldMk cId="1384762873" sldId="401"/>
        </pc:sldMkLst>
      </pc:sldChg>
      <pc:sldChg chg="add">
        <pc:chgData name="Rebuschat, Patrick" userId="5e26681b-5557-4224-abbf-f55184a6e634" providerId="ADAL" clId="{D9DF3C14-2E02-0147-8ABE-EBB51A218582}" dt="2021-03-15T14:53:26.457" v="126"/>
        <pc:sldMkLst>
          <pc:docMk/>
          <pc:sldMk cId="4292859638" sldId="401"/>
        </pc:sldMkLst>
      </pc:sldChg>
      <pc:sldChg chg="modSp">
        <pc:chgData name="Rebuschat, Patrick" userId="5e26681b-5557-4224-abbf-f55184a6e634" providerId="ADAL" clId="{D9DF3C14-2E02-0147-8ABE-EBB51A218582}" dt="2021-03-15T13:58:23.324" v="31" actId="20577"/>
        <pc:sldMkLst>
          <pc:docMk/>
          <pc:sldMk cId="3923599660" sldId="464"/>
        </pc:sldMkLst>
        <pc:spChg chg="mod">
          <ac:chgData name="Rebuschat, Patrick" userId="5e26681b-5557-4224-abbf-f55184a6e634" providerId="ADAL" clId="{D9DF3C14-2E02-0147-8ABE-EBB51A218582}" dt="2021-03-15T13:58:23.324" v="31" actId="20577"/>
          <ac:spMkLst>
            <pc:docMk/>
            <pc:sldMk cId="3923599660" sldId="464"/>
            <ac:spMk id="3" creationId="{00000000-0000-0000-0000-000000000000}"/>
          </ac:spMkLst>
        </pc:spChg>
      </pc:sldChg>
      <pc:sldChg chg="modSp">
        <pc:chgData name="Rebuschat, Patrick" userId="5e26681b-5557-4224-abbf-f55184a6e634" providerId="ADAL" clId="{D9DF3C14-2E02-0147-8ABE-EBB51A218582}" dt="2021-03-15T13:58:39.645" v="37" actId="20577"/>
        <pc:sldMkLst>
          <pc:docMk/>
          <pc:sldMk cId="3420781334" sldId="470"/>
        </pc:sldMkLst>
        <pc:spChg chg="mod">
          <ac:chgData name="Rebuschat, Patrick" userId="5e26681b-5557-4224-abbf-f55184a6e634" providerId="ADAL" clId="{D9DF3C14-2E02-0147-8ABE-EBB51A218582}" dt="2021-03-15T13:58:39.645" v="37" actId="20577"/>
          <ac:spMkLst>
            <pc:docMk/>
            <pc:sldMk cId="3420781334" sldId="470"/>
            <ac:spMk id="3" creationId="{00000000-0000-0000-0000-000000000000}"/>
          </ac:spMkLst>
        </pc:spChg>
      </pc:sldChg>
      <pc:sldChg chg="modSp">
        <pc:chgData name="Rebuschat, Patrick" userId="5e26681b-5557-4224-abbf-f55184a6e634" providerId="ADAL" clId="{D9DF3C14-2E02-0147-8ABE-EBB51A218582}" dt="2021-03-15T13:58:26.102" v="32" actId="20577"/>
        <pc:sldMkLst>
          <pc:docMk/>
          <pc:sldMk cId="1702904389" sldId="553"/>
        </pc:sldMkLst>
        <pc:spChg chg="mod">
          <ac:chgData name="Rebuschat, Patrick" userId="5e26681b-5557-4224-abbf-f55184a6e634" providerId="ADAL" clId="{D9DF3C14-2E02-0147-8ABE-EBB51A218582}" dt="2021-03-15T13:58:26.102" v="32" actId="20577"/>
          <ac:spMkLst>
            <pc:docMk/>
            <pc:sldMk cId="1702904389" sldId="553"/>
            <ac:spMk id="3" creationId="{00000000-0000-0000-0000-000000000000}"/>
          </ac:spMkLst>
        </pc:spChg>
      </pc:sldChg>
      <pc:sldChg chg="modSp">
        <pc:chgData name="Rebuschat, Patrick" userId="5e26681b-5557-4224-abbf-f55184a6e634" providerId="ADAL" clId="{D9DF3C14-2E02-0147-8ABE-EBB51A218582}" dt="2021-03-15T11:28:51.696" v="0" actId="20577"/>
        <pc:sldMkLst>
          <pc:docMk/>
          <pc:sldMk cId="3514103350" sldId="555"/>
        </pc:sldMkLst>
        <pc:spChg chg="mod">
          <ac:chgData name="Rebuschat, Patrick" userId="5e26681b-5557-4224-abbf-f55184a6e634" providerId="ADAL" clId="{D9DF3C14-2E02-0147-8ABE-EBB51A218582}" dt="2021-03-15T11:28:51.696" v="0" actId="20577"/>
          <ac:spMkLst>
            <pc:docMk/>
            <pc:sldMk cId="3514103350" sldId="555"/>
            <ac:spMk id="3" creationId="{00000000-0000-0000-0000-000000000000}"/>
          </ac:spMkLst>
        </pc:spChg>
      </pc:sldChg>
      <pc:sldChg chg="add">
        <pc:chgData name="Rebuschat, Patrick" userId="5e26681b-5557-4224-abbf-f55184a6e634" providerId="ADAL" clId="{D9DF3C14-2E02-0147-8ABE-EBB51A218582}" dt="2021-03-15T13:59:00.967" v="101"/>
        <pc:sldMkLst>
          <pc:docMk/>
          <pc:sldMk cId="691023499" sldId="568"/>
        </pc:sldMkLst>
      </pc:sldChg>
      <pc:sldChg chg="add del">
        <pc:chgData name="Rebuschat, Patrick" userId="5e26681b-5557-4224-abbf-f55184a6e634" providerId="ADAL" clId="{D9DF3C14-2E02-0147-8ABE-EBB51A218582}" dt="2021-03-15T13:58:57.731" v="76" actId="2696"/>
        <pc:sldMkLst>
          <pc:docMk/>
          <pc:sldMk cId="1648591547" sldId="568"/>
        </pc:sldMkLst>
      </pc:sldChg>
      <pc:sldChg chg="add del">
        <pc:chgData name="Rebuschat, Patrick" userId="5e26681b-5557-4224-abbf-f55184a6e634" providerId="ADAL" clId="{D9DF3C14-2E02-0147-8ABE-EBB51A218582}" dt="2021-03-15T13:58:57.742" v="77" actId="2696"/>
        <pc:sldMkLst>
          <pc:docMk/>
          <pc:sldMk cId="3424637439" sldId="569"/>
        </pc:sldMkLst>
      </pc:sldChg>
      <pc:sldChg chg="add">
        <pc:chgData name="Rebuschat, Patrick" userId="5e26681b-5557-4224-abbf-f55184a6e634" providerId="ADAL" clId="{D9DF3C14-2E02-0147-8ABE-EBB51A218582}" dt="2021-03-15T13:59:00.967" v="101"/>
        <pc:sldMkLst>
          <pc:docMk/>
          <pc:sldMk cId="3990905243" sldId="569"/>
        </pc:sldMkLst>
      </pc:sldChg>
      <pc:sldChg chg="add del">
        <pc:chgData name="Rebuschat, Patrick" userId="5e26681b-5557-4224-abbf-f55184a6e634" providerId="ADAL" clId="{D9DF3C14-2E02-0147-8ABE-EBB51A218582}" dt="2021-03-15T13:58:57.758" v="78" actId="2696"/>
        <pc:sldMkLst>
          <pc:docMk/>
          <pc:sldMk cId="352964252" sldId="570"/>
        </pc:sldMkLst>
      </pc:sldChg>
      <pc:sldChg chg="add">
        <pc:chgData name="Rebuschat, Patrick" userId="5e26681b-5557-4224-abbf-f55184a6e634" providerId="ADAL" clId="{D9DF3C14-2E02-0147-8ABE-EBB51A218582}" dt="2021-03-15T13:59:00.967" v="101"/>
        <pc:sldMkLst>
          <pc:docMk/>
          <pc:sldMk cId="2098532254" sldId="570"/>
        </pc:sldMkLst>
      </pc:sldChg>
      <pc:sldChg chg="add">
        <pc:chgData name="Rebuschat, Patrick" userId="5e26681b-5557-4224-abbf-f55184a6e634" providerId="ADAL" clId="{D9DF3C14-2E02-0147-8ABE-EBB51A218582}" dt="2021-03-15T13:59:00.967" v="101"/>
        <pc:sldMkLst>
          <pc:docMk/>
          <pc:sldMk cId="1610135071" sldId="571"/>
        </pc:sldMkLst>
      </pc:sldChg>
      <pc:sldChg chg="add del">
        <pc:chgData name="Rebuschat, Patrick" userId="5e26681b-5557-4224-abbf-f55184a6e634" providerId="ADAL" clId="{D9DF3C14-2E02-0147-8ABE-EBB51A218582}" dt="2021-03-15T13:58:57.810" v="79" actId="2696"/>
        <pc:sldMkLst>
          <pc:docMk/>
          <pc:sldMk cId="2827011037" sldId="571"/>
        </pc:sldMkLst>
      </pc:sldChg>
      <pc:sldChg chg="add">
        <pc:chgData name="Rebuschat, Patrick" userId="5e26681b-5557-4224-abbf-f55184a6e634" providerId="ADAL" clId="{D9DF3C14-2E02-0147-8ABE-EBB51A218582}" dt="2021-03-15T13:59:00.967" v="101"/>
        <pc:sldMkLst>
          <pc:docMk/>
          <pc:sldMk cId="1069341302" sldId="572"/>
        </pc:sldMkLst>
      </pc:sldChg>
      <pc:sldChg chg="add del">
        <pc:chgData name="Rebuschat, Patrick" userId="5e26681b-5557-4224-abbf-f55184a6e634" providerId="ADAL" clId="{D9DF3C14-2E02-0147-8ABE-EBB51A218582}" dt="2021-03-15T13:58:57.869" v="80" actId="2696"/>
        <pc:sldMkLst>
          <pc:docMk/>
          <pc:sldMk cId="4071729968" sldId="572"/>
        </pc:sldMkLst>
      </pc:sldChg>
      <pc:sldChg chg="add del">
        <pc:chgData name="Rebuschat, Patrick" userId="5e26681b-5557-4224-abbf-f55184a6e634" providerId="ADAL" clId="{D9DF3C14-2E02-0147-8ABE-EBB51A218582}" dt="2021-03-15T13:58:57.919" v="81" actId="2696"/>
        <pc:sldMkLst>
          <pc:docMk/>
          <pc:sldMk cId="2205346737" sldId="573"/>
        </pc:sldMkLst>
      </pc:sldChg>
      <pc:sldChg chg="add">
        <pc:chgData name="Rebuschat, Patrick" userId="5e26681b-5557-4224-abbf-f55184a6e634" providerId="ADAL" clId="{D9DF3C14-2E02-0147-8ABE-EBB51A218582}" dt="2021-03-15T13:59:00.967" v="101"/>
        <pc:sldMkLst>
          <pc:docMk/>
          <pc:sldMk cId="3867860258" sldId="573"/>
        </pc:sldMkLst>
      </pc:sldChg>
      <pc:sldChg chg="add">
        <pc:chgData name="Rebuschat, Patrick" userId="5e26681b-5557-4224-abbf-f55184a6e634" providerId="ADAL" clId="{D9DF3C14-2E02-0147-8ABE-EBB51A218582}" dt="2021-03-15T13:59:00.967" v="101"/>
        <pc:sldMkLst>
          <pc:docMk/>
          <pc:sldMk cId="777970915" sldId="574"/>
        </pc:sldMkLst>
      </pc:sldChg>
      <pc:sldChg chg="add del">
        <pc:chgData name="Rebuschat, Patrick" userId="5e26681b-5557-4224-abbf-f55184a6e634" providerId="ADAL" clId="{D9DF3C14-2E02-0147-8ABE-EBB51A218582}" dt="2021-03-15T13:58:57.964" v="82" actId="2696"/>
        <pc:sldMkLst>
          <pc:docMk/>
          <pc:sldMk cId="1620936297" sldId="574"/>
        </pc:sldMkLst>
      </pc:sldChg>
      <pc:sldChg chg="add">
        <pc:chgData name="Rebuschat, Patrick" userId="5e26681b-5557-4224-abbf-f55184a6e634" providerId="ADAL" clId="{D9DF3C14-2E02-0147-8ABE-EBB51A218582}" dt="2021-03-15T13:59:00.967" v="101"/>
        <pc:sldMkLst>
          <pc:docMk/>
          <pc:sldMk cId="855525800" sldId="575"/>
        </pc:sldMkLst>
      </pc:sldChg>
      <pc:sldChg chg="add del">
        <pc:chgData name="Rebuschat, Patrick" userId="5e26681b-5557-4224-abbf-f55184a6e634" providerId="ADAL" clId="{D9DF3C14-2E02-0147-8ABE-EBB51A218582}" dt="2021-03-15T13:58:57.979" v="83" actId="2696"/>
        <pc:sldMkLst>
          <pc:docMk/>
          <pc:sldMk cId="1745805834" sldId="575"/>
        </pc:sldMkLst>
      </pc:sldChg>
      <pc:sldChg chg="add">
        <pc:chgData name="Rebuschat, Patrick" userId="5e26681b-5557-4224-abbf-f55184a6e634" providerId="ADAL" clId="{D9DF3C14-2E02-0147-8ABE-EBB51A218582}" dt="2021-03-15T13:59:00.967" v="101"/>
        <pc:sldMkLst>
          <pc:docMk/>
          <pc:sldMk cId="1428283651" sldId="576"/>
        </pc:sldMkLst>
      </pc:sldChg>
      <pc:sldChg chg="add del">
        <pc:chgData name="Rebuschat, Patrick" userId="5e26681b-5557-4224-abbf-f55184a6e634" providerId="ADAL" clId="{D9DF3C14-2E02-0147-8ABE-EBB51A218582}" dt="2021-03-15T13:58:58.002" v="84" actId="2696"/>
        <pc:sldMkLst>
          <pc:docMk/>
          <pc:sldMk cId="3603828517" sldId="576"/>
        </pc:sldMkLst>
      </pc:sldChg>
      <pc:sldChg chg="add">
        <pc:chgData name="Rebuschat, Patrick" userId="5e26681b-5557-4224-abbf-f55184a6e634" providerId="ADAL" clId="{D9DF3C14-2E02-0147-8ABE-EBB51A218582}" dt="2021-03-15T13:59:00.967" v="101"/>
        <pc:sldMkLst>
          <pc:docMk/>
          <pc:sldMk cId="2634889212" sldId="577"/>
        </pc:sldMkLst>
      </pc:sldChg>
      <pc:sldChg chg="add del">
        <pc:chgData name="Rebuschat, Patrick" userId="5e26681b-5557-4224-abbf-f55184a6e634" providerId="ADAL" clId="{D9DF3C14-2E02-0147-8ABE-EBB51A218582}" dt="2021-03-15T13:58:58.046" v="85" actId="2696"/>
        <pc:sldMkLst>
          <pc:docMk/>
          <pc:sldMk cId="2715295331" sldId="577"/>
        </pc:sldMkLst>
      </pc:sldChg>
      <pc:sldChg chg="add">
        <pc:chgData name="Rebuschat, Patrick" userId="5e26681b-5557-4224-abbf-f55184a6e634" providerId="ADAL" clId="{D9DF3C14-2E02-0147-8ABE-EBB51A218582}" dt="2021-03-15T13:59:00.967" v="101"/>
        <pc:sldMkLst>
          <pc:docMk/>
          <pc:sldMk cId="1035711118" sldId="578"/>
        </pc:sldMkLst>
      </pc:sldChg>
      <pc:sldChg chg="add del">
        <pc:chgData name="Rebuschat, Patrick" userId="5e26681b-5557-4224-abbf-f55184a6e634" providerId="ADAL" clId="{D9DF3C14-2E02-0147-8ABE-EBB51A218582}" dt="2021-03-15T13:58:58.057" v="86" actId="2696"/>
        <pc:sldMkLst>
          <pc:docMk/>
          <pc:sldMk cId="1092002145" sldId="578"/>
        </pc:sldMkLst>
      </pc:sldChg>
      <pc:sldChg chg="add">
        <pc:chgData name="Rebuschat, Patrick" userId="5e26681b-5557-4224-abbf-f55184a6e634" providerId="ADAL" clId="{D9DF3C14-2E02-0147-8ABE-EBB51A218582}" dt="2021-03-15T13:59:00.967" v="101"/>
        <pc:sldMkLst>
          <pc:docMk/>
          <pc:sldMk cId="1655528231" sldId="579"/>
        </pc:sldMkLst>
      </pc:sldChg>
      <pc:sldChg chg="add del">
        <pc:chgData name="Rebuschat, Patrick" userId="5e26681b-5557-4224-abbf-f55184a6e634" providerId="ADAL" clId="{D9DF3C14-2E02-0147-8ABE-EBB51A218582}" dt="2021-03-15T13:58:58.066" v="87" actId="2696"/>
        <pc:sldMkLst>
          <pc:docMk/>
          <pc:sldMk cId="3658661308" sldId="579"/>
        </pc:sldMkLst>
      </pc:sldChg>
      <pc:sldChg chg="add">
        <pc:chgData name="Rebuschat, Patrick" userId="5e26681b-5557-4224-abbf-f55184a6e634" providerId="ADAL" clId="{D9DF3C14-2E02-0147-8ABE-EBB51A218582}" dt="2021-03-15T13:59:00.967" v="101"/>
        <pc:sldMkLst>
          <pc:docMk/>
          <pc:sldMk cId="845818329" sldId="580"/>
        </pc:sldMkLst>
      </pc:sldChg>
      <pc:sldChg chg="add del">
        <pc:chgData name="Rebuschat, Patrick" userId="5e26681b-5557-4224-abbf-f55184a6e634" providerId="ADAL" clId="{D9DF3C14-2E02-0147-8ABE-EBB51A218582}" dt="2021-03-15T13:58:58.079" v="88" actId="2696"/>
        <pc:sldMkLst>
          <pc:docMk/>
          <pc:sldMk cId="3519065068" sldId="580"/>
        </pc:sldMkLst>
      </pc:sldChg>
      <pc:sldChg chg="add">
        <pc:chgData name="Rebuschat, Patrick" userId="5e26681b-5557-4224-abbf-f55184a6e634" providerId="ADAL" clId="{D9DF3C14-2E02-0147-8ABE-EBB51A218582}" dt="2021-03-15T13:59:00.967" v="101"/>
        <pc:sldMkLst>
          <pc:docMk/>
          <pc:sldMk cId="3726527138" sldId="581"/>
        </pc:sldMkLst>
      </pc:sldChg>
      <pc:sldChg chg="add del">
        <pc:chgData name="Rebuschat, Patrick" userId="5e26681b-5557-4224-abbf-f55184a6e634" providerId="ADAL" clId="{D9DF3C14-2E02-0147-8ABE-EBB51A218582}" dt="2021-03-15T13:58:58.092" v="89" actId="2696"/>
        <pc:sldMkLst>
          <pc:docMk/>
          <pc:sldMk cId="4106180094" sldId="581"/>
        </pc:sldMkLst>
      </pc:sldChg>
      <pc:sldChg chg="add">
        <pc:chgData name="Rebuschat, Patrick" userId="5e26681b-5557-4224-abbf-f55184a6e634" providerId="ADAL" clId="{D9DF3C14-2E02-0147-8ABE-EBB51A218582}" dt="2021-03-15T13:59:00.967" v="101"/>
        <pc:sldMkLst>
          <pc:docMk/>
          <pc:sldMk cId="2143946884" sldId="582"/>
        </pc:sldMkLst>
      </pc:sldChg>
      <pc:sldChg chg="add del">
        <pc:chgData name="Rebuschat, Patrick" userId="5e26681b-5557-4224-abbf-f55184a6e634" providerId="ADAL" clId="{D9DF3C14-2E02-0147-8ABE-EBB51A218582}" dt="2021-03-15T13:58:58.113" v="90" actId="2696"/>
        <pc:sldMkLst>
          <pc:docMk/>
          <pc:sldMk cId="2764599152" sldId="582"/>
        </pc:sldMkLst>
      </pc:sldChg>
      <pc:sldChg chg="add">
        <pc:chgData name="Rebuschat, Patrick" userId="5e26681b-5557-4224-abbf-f55184a6e634" providerId="ADAL" clId="{D9DF3C14-2E02-0147-8ABE-EBB51A218582}" dt="2021-03-15T13:59:00.967" v="101"/>
        <pc:sldMkLst>
          <pc:docMk/>
          <pc:sldMk cId="923954110" sldId="585"/>
        </pc:sldMkLst>
      </pc:sldChg>
      <pc:sldChg chg="add del">
        <pc:chgData name="Rebuschat, Patrick" userId="5e26681b-5557-4224-abbf-f55184a6e634" providerId="ADAL" clId="{D9DF3C14-2E02-0147-8ABE-EBB51A218582}" dt="2021-03-15T13:58:58.119" v="91" actId="2696"/>
        <pc:sldMkLst>
          <pc:docMk/>
          <pc:sldMk cId="1352784586" sldId="585"/>
        </pc:sldMkLst>
      </pc:sldChg>
      <pc:sldChg chg="modSp add del">
        <pc:chgData name="Rebuschat, Patrick" userId="5e26681b-5557-4224-abbf-f55184a6e634" providerId="ADAL" clId="{D9DF3C14-2E02-0147-8ABE-EBB51A218582}" dt="2021-03-15T13:58:57.710" v="74" actId="2696"/>
        <pc:sldMkLst>
          <pc:docMk/>
          <pc:sldMk cId="932027956" sldId="611"/>
        </pc:sldMkLst>
        <pc:spChg chg="mod">
          <ac:chgData name="Rebuschat, Patrick" userId="5e26681b-5557-4224-abbf-f55184a6e634" providerId="ADAL" clId="{D9DF3C14-2E02-0147-8ABE-EBB51A218582}" dt="2021-03-15T11:29:24.752" v="28" actId="20577"/>
          <ac:spMkLst>
            <pc:docMk/>
            <pc:sldMk cId="932027956" sldId="611"/>
            <ac:spMk id="3" creationId="{00000000-0000-0000-0000-000000000000}"/>
          </ac:spMkLst>
        </pc:spChg>
      </pc:sldChg>
      <pc:sldChg chg="add">
        <pc:chgData name="Rebuschat, Patrick" userId="5e26681b-5557-4224-abbf-f55184a6e634" providerId="ADAL" clId="{D9DF3C14-2E02-0147-8ABE-EBB51A218582}" dt="2021-03-15T13:59:00.967" v="101"/>
        <pc:sldMkLst>
          <pc:docMk/>
          <pc:sldMk cId="1132955355" sldId="611"/>
        </pc:sldMkLst>
      </pc:sldChg>
      <pc:sldChg chg="add del">
        <pc:chgData name="Rebuschat, Patrick" userId="5e26681b-5557-4224-abbf-f55184a6e634" providerId="ADAL" clId="{D9DF3C14-2E02-0147-8ABE-EBB51A218582}" dt="2021-03-15T13:58:57.719" v="75" actId="2696"/>
        <pc:sldMkLst>
          <pc:docMk/>
          <pc:sldMk cId="2159047046" sldId="612"/>
        </pc:sldMkLst>
      </pc:sldChg>
      <pc:sldChg chg="add">
        <pc:chgData name="Rebuschat, Patrick" userId="5e26681b-5557-4224-abbf-f55184a6e634" providerId="ADAL" clId="{D9DF3C14-2E02-0147-8ABE-EBB51A218582}" dt="2021-03-15T13:59:00.967" v="101"/>
        <pc:sldMkLst>
          <pc:docMk/>
          <pc:sldMk cId="3265842190" sldId="612"/>
        </pc:sldMkLst>
      </pc:sldChg>
      <pc:sldChg chg="del">
        <pc:chgData name="Rebuschat, Patrick" userId="5e26681b-5557-4224-abbf-f55184a6e634" providerId="ADAL" clId="{D9DF3C14-2E02-0147-8ABE-EBB51A218582}" dt="2021-03-15T13:58:58.154" v="94" actId="2696"/>
        <pc:sldMkLst>
          <pc:docMk/>
          <pc:sldMk cId="1213662543" sldId="615"/>
        </pc:sldMkLst>
      </pc:sldChg>
      <pc:sldChg chg="add">
        <pc:chgData name="Rebuschat, Patrick" userId="5e26681b-5557-4224-abbf-f55184a6e634" providerId="ADAL" clId="{D9DF3C14-2E02-0147-8ABE-EBB51A218582}" dt="2021-03-15T13:59:00.967" v="101"/>
        <pc:sldMkLst>
          <pc:docMk/>
          <pc:sldMk cId="1374186919" sldId="615"/>
        </pc:sldMkLst>
      </pc:sldChg>
      <pc:sldChg chg="add">
        <pc:chgData name="Rebuschat, Patrick" userId="5e26681b-5557-4224-abbf-f55184a6e634" providerId="ADAL" clId="{D9DF3C14-2E02-0147-8ABE-EBB51A218582}" dt="2021-03-15T13:59:00.967" v="101"/>
        <pc:sldMkLst>
          <pc:docMk/>
          <pc:sldMk cId="1677135458" sldId="619"/>
        </pc:sldMkLst>
      </pc:sldChg>
      <pc:sldChg chg="del">
        <pc:chgData name="Rebuschat, Patrick" userId="5e26681b-5557-4224-abbf-f55184a6e634" providerId="ADAL" clId="{D9DF3C14-2E02-0147-8ABE-EBB51A218582}" dt="2021-03-15T13:58:58.214" v="99" actId="2696"/>
        <pc:sldMkLst>
          <pc:docMk/>
          <pc:sldMk cId="3152972481" sldId="619"/>
        </pc:sldMkLst>
      </pc:sldChg>
      <pc:sldChg chg="add">
        <pc:chgData name="Rebuschat, Patrick" userId="5e26681b-5557-4224-abbf-f55184a6e634" providerId="ADAL" clId="{D9DF3C14-2E02-0147-8ABE-EBB51A218582}" dt="2021-03-15T13:59:00.967" v="101"/>
        <pc:sldMkLst>
          <pc:docMk/>
          <pc:sldMk cId="2852939752" sldId="621"/>
        </pc:sldMkLst>
      </pc:sldChg>
      <pc:sldChg chg="del">
        <pc:chgData name="Rebuschat, Patrick" userId="5e26681b-5557-4224-abbf-f55184a6e634" providerId="ADAL" clId="{D9DF3C14-2E02-0147-8ABE-EBB51A218582}" dt="2021-03-15T13:58:58.145" v="93" actId="2696"/>
        <pc:sldMkLst>
          <pc:docMk/>
          <pc:sldMk cId="3907258492" sldId="621"/>
        </pc:sldMkLst>
      </pc:sldChg>
      <pc:sldChg chg="add">
        <pc:chgData name="Rebuschat, Patrick" userId="5e26681b-5557-4224-abbf-f55184a6e634" providerId="ADAL" clId="{D9DF3C14-2E02-0147-8ABE-EBB51A218582}" dt="2021-03-15T13:59:00.967" v="101"/>
        <pc:sldMkLst>
          <pc:docMk/>
          <pc:sldMk cId="948530631" sldId="622"/>
        </pc:sldMkLst>
      </pc:sldChg>
      <pc:sldChg chg="del">
        <pc:chgData name="Rebuschat, Patrick" userId="5e26681b-5557-4224-abbf-f55184a6e634" providerId="ADAL" clId="{D9DF3C14-2E02-0147-8ABE-EBB51A218582}" dt="2021-03-15T13:58:58.185" v="97" actId="2696"/>
        <pc:sldMkLst>
          <pc:docMk/>
          <pc:sldMk cId="2375626851" sldId="622"/>
        </pc:sldMkLst>
      </pc:sldChg>
      <pc:sldChg chg="add">
        <pc:chgData name="Rebuschat, Patrick" userId="5e26681b-5557-4224-abbf-f55184a6e634" providerId="ADAL" clId="{D9DF3C14-2E02-0147-8ABE-EBB51A218582}" dt="2021-03-15T13:59:00.967" v="101"/>
        <pc:sldMkLst>
          <pc:docMk/>
          <pc:sldMk cId="2324445515" sldId="623"/>
        </pc:sldMkLst>
      </pc:sldChg>
      <pc:sldChg chg="del">
        <pc:chgData name="Rebuschat, Patrick" userId="5e26681b-5557-4224-abbf-f55184a6e634" providerId="ADAL" clId="{D9DF3C14-2E02-0147-8ABE-EBB51A218582}" dt="2021-03-15T13:58:58.135" v="92" actId="2696"/>
        <pc:sldMkLst>
          <pc:docMk/>
          <pc:sldMk cId="2447620544" sldId="623"/>
        </pc:sldMkLst>
      </pc:sldChg>
      <pc:sldChg chg="del">
        <pc:chgData name="Rebuschat, Patrick" userId="5e26681b-5557-4224-abbf-f55184a6e634" providerId="ADAL" clId="{D9DF3C14-2E02-0147-8ABE-EBB51A218582}" dt="2021-03-15T13:58:58.199" v="98" actId="2696"/>
        <pc:sldMkLst>
          <pc:docMk/>
          <pc:sldMk cId="2931228716" sldId="624"/>
        </pc:sldMkLst>
      </pc:sldChg>
      <pc:sldChg chg="add">
        <pc:chgData name="Rebuschat, Patrick" userId="5e26681b-5557-4224-abbf-f55184a6e634" providerId="ADAL" clId="{D9DF3C14-2E02-0147-8ABE-EBB51A218582}" dt="2021-03-15T13:59:00.967" v="101"/>
        <pc:sldMkLst>
          <pc:docMk/>
          <pc:sldMk cId="3993001389" sldId="624"/>
        </pc:sldMkLst>
      </pc:sldChg>
      <pc:sldChg chg="add">
        <pc:chgData name="Rebuschat, Patrick" userId="5e26681b-5557-4224-abbf-f55184a6e634" providerId="ADAL" clId="{D9DF3C14-2E02-0147-8ABE-EBB51A218582}" dt="2021-03-15T13:59:00.967" v="101"/>
        <pc:sldMkLst>
          <pc:docMk/>
          <pc:sldMk cId="2451264472" sldId="626"/>
        </pc:sldMkLst>
      </pc:sldChg>
      <pc:sldChg chg="del">
        <pc:chgData name="Rebuschat, Patrick" userId="5e26681b-5557-4224-abbf-f55184a6e634" providerId="ADAL" clId="{D9DF3C14-2E02-0147-8ABE-EBB51A218582}" dt="2021-03-15T13:58:58.164" v="95" actId="2696"/>
        <pc:sldMkLst>
          <pc:docMk/>
          <pc:sldMk cId="3952766467" sldId="626"/>
        </pc:sldMkLst>
      </pc:sldChg>
      <pc:sldChg chg="del">
        <pc:chgData name="Rebuschat, Patrick" userId="5e26681b-5557-4224-abbf-f55184a6e634" providerId="ADAL" clId="{D9DF3C14-2E02-0147-8ABE-EBB51A218582}" dt="2021-03-15T14:53:23.587" v="122" actId="2696"/>
        <pc:sldMkLst>
          <pc:docMk/>
          <pc:sldMk cId="1391197342" sldId="836"/>
        </pc:sldMkLst>
      </pc:sldChg>
      <pc:sldChg chg="add">
        <pc:chgData name="Rebuschat, Patrick" userId="5e26681b-5557-4224-abbf-f55184a6e634" providerId="ADAL" clId="{D9DF3C14-2E02-0147-8ABE-EBB51A218582}" dt="2021-03-15T14:53:26.457" v="126"/>
        <pc:sldMkLst>
          <pc:docMk/>
          <pc:sldMk cId="1744756780" sldId="836"/>
        </pc:sldMkLst>
      </pc:sldChg>
      <pc:sldChg chg="add">
        <pc:chgData name="Rebuschat, Patrick" userId="5e26681b-5557-4224-abbf-f55184a6e634" providerId="ADAL" clId="{D9DF3C14-2E02-0147-8ABE-EBB51A218582}" dt="2021-03-15T14:53:26.457" v="126"/>
        <pc:sldMkLst>
          <pc:docMk/>
          <pc:sldMk cId="1496497643" sldId="842"/>
        </pc:sldMkLst>
      </pc:sldChg>
      <pc:sldChg chg="del">
        <pc:chgData name="Rebuschat, Patrick" userId="5e26681b-5557-4224-abbf-f55184a6e634" providerId="ADAL" clId="{D9DF3C14-2E02-0147-8ABE-EBB51A218582}" dt="2021-03-15T14:53:23.641" v="125" actId="2696"/>
        <pc:sldMkLst>
          <pc:docMk/>
          <pc:sldMk cId="2203468177" sldId="842"/>
        </pc:sldMkLst>
      </pc:sldChg>
      <pc:sldChg chg="add">
        <pc:chgData name="Rebuschat, Patrick" userId="5e26681b-5557-4224-abbf-f55184a6e634" providerId="ADAL" clId="{D9DF3C14-2E02-0147-8ABE-EBB51A218582}" dt="2021-03-15T14:53:26.457" v="126"/>
        <pc:sldMkLst>
          <pc:docMk/>
          <pc:sldMk cId="775690744" sldId="844"/>
        </pc:sldMkLst>
      </pc:sldChg>
      <pc:sldChg chg="del">
        <pc:chgData name="Rebuschat, Patrick" userId="5e26681b-5557-4224-abbf-f55184a6e634" providerId="ADAL" clId="{D9DF3C14-2E02-0147-8ABE-EBB51A218582}" dt="2021-03-15T14:53:23.593" v="123" actId="2696"/>
        <pc:sldMkLst>
          <pc:docMk/>
          <pc:sldMk cId="2911431675" sldId="844"/>
        </pc:sldMkLst>
      </pc:sldChg>
      <pc:sldChg chg="add">
        <pc:chgData name="Rebuschat, Patrick" userId="5e26681b-5557-4224-abbf-f55184a6e634" providerId="ADAL" clId="{D9DF3C14-2E02-0147-8ABE-EBB51A218582}" dt="2021-03-15T14:53:26.457" v="126"/>
        <pc:sldMkLst>
          <pc:docMk/>
          <pc:sldMk cId="2628430592" sldId="845"/>
        </pc:sldMkLst>
      </pc:sldChg>
      <pc:sldChg chg="del">
        <pc:chgData name="Rebuschat, Patrick" userId="5e26681b-5557-4224-abbf-f55184a6e634" providerId="ADAL" clId="{D9DF3C14-2E02-0147-8ABE-EBB51A218582}" dt="2021-03-15T14:53:23.599" v="124" actId="2696"/>
        <pc:sldMkLst>
          <pc:docMk/>
          <pc:sldMk cId="3755851267" sldId="845"/>
        </pc:sldMkLst>
      </pc:sldChg>
      <pc:sldChg chg="modSp">
        <pc:chgData name="Rebuschat, Patrick" userId="5e26681b-5557-4224-abbf-f55184a6e634" providerId="ADAL" clId="{D9DF3C14-2E02-0147-8ABE-EBB51A218582}" dt="2021-03-15T13:59:17.798" v="117" actId="20577"/>
        <pc:sldMkLst>
          <pc:docMk/>
          <pc:sldMk cId="3362840836" sldId="850"/>
        </pc:sldMkLst>
        <pc:spChg chg="mod">
          <ac:chgData name="Rebuschat, Patrick" userId="5e26681b-5557-4224-abbf-f55184a6e634" providerId="ADAL" clId="{D9DF3C14-2E02-0147-8ABE-EBB51A218582}" dt="2021-03-15T13:59:17.798" v="117" actId="20577"/>
          <ac:spMkLst>
            <pc:docMk/>
            <pc:sldMk cId="3362840836" sldId="850"/>
            <ac:spMk id="3" creationId="{00000000-0000-0000-0000-000000000000}"/>
          </ac:spMkLst>
        </pc:spChg>
      </pc:sldChg>
      <pc:sldChg chg="modSp">
        <pc:chgData name="Rebuschat, Patrick" userId="5e26681b-5557-4224-abbf-f55184a6e634" providerId="ADAL" clId="{D9DF3C14-2E02-0147-8ABE-EBB51A218582}" dt="2021-03-15T13:59:23.386" v="118" actId="20577"/>
        <pc:sldMkLst>
          <pc:docMk/>
          <pc:sldMk cId="1384045261" sldId="851"/>
        </pc:sldMkLst>
        <pc:spChg chg="mod">
          <ac:chgData name="Rebuschat, Patrick" userId="5e26681b-5557-4224-abbf-f55184a6e634" providerId="ADAL" clId="{D9DF3C14-2E02-0147-8ABE-EBB51A218582}" dt="2021-03-15T13:59:23.386" v="118" actId="20577"/>
          <ac:spMkLst>
            <pc:docMk/>
            <pc:sldMk cId="1384045261" sldId="851"/>
            <ac:spMk id="3" creationId="{00000000-0000-0000-0000-000000000000}"/>
          </ac:spMkLst>
        </pc:spChg>
      </pc:sldChg>
      <pc:sldChg chg="del">
        <pc:chgData name="Rebuschat, Patrick" userId="5e26681b-5557-4224-abbf-f55184a6e634" providerId="ADAL" clId="{D9DF3C14-2E02-0147-8ABE-EBB51A218582}" dt="2021-03-15T13:58:58.223" v="100" actId="2696"/>
        <pc:sldMkLst>
          <pc:docMk/>
          <pc:sldMk cId="1137676862" sldId="861"/>
        </pc:sldMkLst>
      </pc:sldChg>
      <pc:sldChg chg="add">
        <pc:chgData name="Rebuschat, Patrick" userId="5e26681b-5557-4224-abbf-f55184a6e634" providerId="ADAL" clId="{D9DF3C14-2E02-0147-8ABE-EBB51A218582}" dt="2021-03-15T13:59:00.967" v="101"/>
        <pc:sldMkLst>
          <pc:docMk/>
          <pc:sldMk cId="3994349097" sldId="861"/>
        </pc:sldMkLst>
      </pc:sldChg>
      <pc:sldMasterChg chg="delSldLayout">
        <pc:chgData name="Rebuschat, Patrick" userId="5e26681b-5557-4224-abbf-f55184a6e634" providerId="ADAL" clId="{D9DF3C14-2E02-0147-8ABE-EBB51A218582}" dt="2021-03-15T14:53:23.579" v="121" actId="2696"/>
        <pc:sldMasterMkLst>
          <pc:docMk/>
          <pc:sldMasterMk cId="0" sldId="2147483660"/>
        </pc:sldMasterMkLst>
        <pc:sldLayoutChg chg="del">
          <pc:chgData name="Rebuschat, Patrick" userId="5e26681b-5557-4224-abbf-f55184a6e634" providerId="ADAL" clId="{D9DF3C14-2E02-0147-8ABE-EBB51A218582}" dt="2021-03-15T13:58:58.165" v="96" actId="2696"/>
          <pc:sldLayoutMkLst>
            <pc:docMk/>
            <pc:sldMasterMk cId="0" sldId="2147483660"/>
            <pc:sldLayoutMk cId="1750925673" sldId="2147483669"/>
          </pc:sldLayoutMkLst>
        </pc:sldLayoutChg>
        <pc:sldLayoutChg chg="del">
          <pc:chgData name="Rebuschat, Patrick" userId="5e26681b-5557-4224-abbf-f55184a6e634" providerId="ADAL" clId="{D9DF3C14-2E02-0147-8ABE-EBB51A218582}" dt="2021-03-15T14:53:23.579" v="121" actId="2696"/>
          <pc:sldLayoutMkLst>
            <pc:docMk/>
            <pc:sldMasterMk cId="0" sldId="2147483660"/>
            <pc:sldLayoutMk cId="675893066" sldId="2147483676"/>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Patrick\Dropbox\Research\Statistical%20learning\Expt%201\Analysis\Results%20MASTER%20FILE%20v1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atrick\Dropbox\Research\Statistical%20learning\Expt%201\Analysis\Results%20MASTER%20FILE%20v1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Patrick\Dropbox\Research\Statistical%20learning\Expt%201\Analysis\Results%20MASTER%20FILE%20v1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rebuscha\Dropbox\Research\Statistical%20learning\Experiments\Expt%203%20Aliens\Results\Results%20MASTER%20v3.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rebuscha\Dropbox\Research\Statistical%20learning\Experiments\Expt%203%20Aliens\Results\Results%20MASTER%20v3.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rebuscha\Documents\Copy%20of%20results%20so%20far%20best%20%2018.12.16%2063%20participan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ppe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1766202301635421"/>
          <c:y val="9.6756791212773197E-2"/>
          <c:w val="0.85883370347937515"/>
          <c:h val="0.8114694521121586"/>
        </c:manualLayout>
      </c:layout>
      <c:lineChart>
        <c:grouping val="standard"/>
        <c:varyColors val="0"/>
        <c:ser>
          <c:idx val="0"/>
          <c:order val="0"/>
          <c:tx>
            <c:strRef>
              <c:f>'Performance across blocks BINOM'!$C$63</c:f>
              <c:strCache>
                <c:ptCount val="1"/>
                <c:pt idx="0">
                  <c:v>Intentional</c:v>
                </c:pt>
              </c:strCache>
            </c:strRef>
          </c:tx>
          <c:errBars>
            <c:errDir val="y"/>
            <c:errBarType val="both"/>
            <c:errValType val="cust"/>
            <c:noEndCap val="0"/>
            <c:plus>
              <c:numRef>
                <c:f>'Performance across blocks BINOM'!$D$19:$O$19</c:f>
                <c:numCache>
                  <c:formatCode>General</c:formatCode>
                  <c:ptCount val="12"/>
                  <c:pt idx="0">
                    <c:v>2.0388294182754601E-2</c:v>
                  </c:pt>
                  <c:pt idx="1">
                    <c:v>3.9175632205877317E-2</c:v>
                  </c:pt>
                  <c:pt idx="2">
                    <c:v>4.4502184715409926E-2</c:v>
                  </c:pt>
                  <c:pt idx="3">
                    <c:v>3.8661740244460611E-2</c:v>
                  </c:pt>
                  <c:pt idx="4">
                    <c:v>4.046005280540154E-2</c:v>
                  </c:pt>
                  <c:pt idx="5">
                    <c:v>4.2355262411750451E-2</c:v>
                  </c:pt>
                  <c:pt idx="6">
                    <c:v>2.4812951047437703E-2</c:v>
                  </c:pt>
                  <c:pt idx="7">
                    <c:v>2.2590909816765096E-2</c:v>
                  </c:pt>
                  <c:pt idx="8">
                    <c:v>1.8300837000548305E-2</c:v>
                  </c:pt>
                  <c:pt idx="9">
                    <c:v>1.8112523072821525E-2</c:v>
                  </c:pt>
                  <c:pt idx="10">
                    <c:v>1.9460990692412455E-2</c:v>
                  </c:pt>
                  <c:pt idx="11">
                    <c:v>1.8511257835886443E-2</c:v>
                  </c:pt>
                </c:numCache>
              </c:numRef>
            </c:plus>
            <c:minus>
              <c:numRef>
                <c:f>'Performance across blocks BINOM'!$D$19:$O$19</c:f>
                <c:numCache>
                  <c:formatCode>General</c:formatCode>
                  <c:ptCount val="12"/>
                  <c:pt idx="0">
                    <c:v>2.0388294182754601E-2</c:v>
                  </c:pt>
                  <c:pt idx="1">
                    <c:v>3.9175632205877317E-2</c:v>
                  </c:pt>
                  <c:pt idx="2">
                    <c:v>4.4502184715409926E-2</c:v>
                  </c:pt>
                  <c:pt idx="3">
                    <c:v>3.8661740244460611E-2</c:v>
                  </c:pt>
                  <c:pt idx="4">
                    <c:v>4.046005280540154E-2</c:v>
                  </c:pt>
                  <c:pt idx="5">
                    <c:v>4.2355262411750451E-2</c:v>
                  </c:pt>
                  <c:pt idx="6">
                    <c:v>2.4812951047437703E-2</c:v>
                  </c:pt>
                  <c:pt idx="7">
                    <c:v>2.2590909816765096E-2</c:v>
                  </c:pt>
                  <c:pt idx="8">
                    <c:v>1.8300837000548305E-2</c:v>
                  </c:pt>
                  <c:pt idx="9">
                    <c:v>1.8112523072821525E-2</c:v>
                  </c:pt>
                  <c:pt idx="10">
                    <c:v>1.9460990692412455E-2</c:v>
                  </c:pt>
                  <c:pt idx="11">
                    <c:v>1.8511257835886443E-2</c:v>
                  </c:pt>
                </c:numCache>
              </c:numRef>
            </c:minus>
          </c:errBars>
          <c:cat>
            <c:numRef>
              <c:f>'Performance across blocks BINOM'!$D$62:$O$62</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'Performance across blocks BINOM'!$D$63:$O$63</c:f>
              <c:numCache>
                <c:formatCode>0.00</c:formatCode>
                <c:ptCount val="12"/>
                <c:pt idx="0">
                  <c:v>0.57066666666666666</c:v>
                </c:pt>
                <c:pt idx="1">
                  <c:v>0.49266666666666886</c:v>
                </c:pt>
                <c:pt idx="2">
                  <c:v>0.71266666666666667</c:v>
                </c:pt>
                <c:pt idx="3">
                  <c:v>0.78066666666666651</c:v>
                </c:pt>
                <c:pt idx="4">
                  <c:v>0.85133333333333361</c:v>
                </c:pt>
                <c:pt idx="5">
                  <c:v>0.87666666666666682</c:v>
                </c:pt>
                <c:pt idx="6">
                  <c:v>0.94266666666666654</c:v>
                </c:pt>
                <c:pt idx="7">
                  <c:v>0.94466666666666677</c:v>
                </c:pt>
                <c:pt idx="8">
                  <c:v>0.94333333333333369</c:v>
                </c:pt>
                <c:pt idx="9">
                  <c:v>0.9673333333333336</c:v>
                </c:pt>
                <c:pt idx="10">
                  <c:v>0.9533333333333337</c:v>
                </c:pt>
                <c:pt idx="11">
                  <c:v>0.95600000000000063</c:v>
                </c:pt>
              </c:numCache>
            </c:numRef>
          </c:val>
          <c:smooth val="0"/>
          <c:extLst>
            <c:ext xmlns:c16="http://schemas.microsoft.com/office/drawing/2014/chart" uri="{C3380CC4-5D6E-409C-BE32-E72D297353CC}">
              <c16:uniqueId val="{00000000-0FA9-C440-987F-3778161AD9CF}"/>
            </c:ext>
          </c:extLst>
        </c:ser>
        <c:ser>
          <c:idx val="1"/>
          <c:order val="1"/>
          <c:tx>
            <c:strRef>
              <c:f>'Performance across blocks BINOM'!$C$64</c:f>
              <c:strCache>
                <c:ptCount val="1"/>
                <c:pt idx="0">
                  <c:v>Incidental</c:v>
                </c:pt>
              </c:strCache>
            </c:strRef>
          </c:tx>
          <c:errBars>
            <c:errDir val="y"/>
            <c:errBarType val="both"/>
            <c:errValType val="cust"/>
            <c:noEndCap val="0"/>
            <c:plus>
              <c:numRef>
                <c:f>'Performance across blocks BINOM'!$D$41:$O$41</c:f>
                <c:numCache>
                  <c:formatCode>General</c:formatCode>
                  <c:ptCount val="12"/>
                  <c:pt idx="0">
                    <c:v>2.5099168391965802E-2</c:v>
                  </c:pt>
                  <c:pt idx="1">
                    <c:v>2.5162330121490259E-2</c:v>
                  </c:pt>
                  <c:pt idx="2">
                    <c:v>4.6390338348232849E-2</c:v>
                  </c:pt>
                  <c:pt idx="3">
                    <c:v>4.4399342194469386E-2</c:v>
                  </c:pt>
                  <c:pt idx="4">
                    <c:v>5.0863652160566514E-2</c:v>
                  </c:pt>
                  <c:pt idx="5">
                    <c:v>4.7313208330652133E-2</c:v>
                  </c:pt>
                  <c:pt idx="6">
                    <c:v>5.9669459897375404E-2</c:v>
                  </c:pt>
                  <c:pt idx="7">
                    <c:v>5.3687514436312103E-2</c:v>
                  </c:pt>
                  <c:pt idx="8">
                    <c:v>4.9033192515417434E-2</c:v>
                  </c:pt>
                  <c:pt idx="9">
                    <c:v>6.0346617848180725E-2</c:v>
                  </c:pt>
                  <c:pt idx="10">
                    <c:v>4.9222526782532423E-2</c:v>
                  </c:pt>
                  <c:pt idx="11">
                    <c:v>5.3036076370951431E-2</c:v>
                  </c:pt>
                </c:numCache>
              </c:numRef>
            </c:plus>
            <c:minus>
              <c:numRef>
                <c:f>'Performance across blocks BINOM'!$D$41:$O$41</c:f>
                <c:numCache>
                  <c:formatCode>General</c:formatCode>
                  <c:ptCount val="12"/>
                  <c:pt idx="0">
                    <c:v>2.5099168391965802E-2</c:v>
                  </c:pt>
                  <c:pt idx="1">
                    <c:v>2.5162330121490259E-2</c:v>
                  </c:pt>
                  <c:pt idx="2">
                    <c:v>4.6390338348232849E-2</c:v>
                  </c:pt>
                  <c:pt idx="3">
                    <c:v>4.4399342194469386E-2</c:v>
                  </c:pt>
                  <c:pt idx="4">
                    <c:v>5.0863652160566514E-2</c:v>
                  </c:pt>
                  <c:pt idx="5">
                    <c:v>4.7313208330652133E-2</c:v>
                  </c:pt>
                  <c:pt idx="6">
                    <c:v>5.9669459897375404E-2</c:v>
                  </c:pt>
                  <c:pt idx="7">
                    <c:v>5.3687514436312103E-2</c:v>
                  </c:pt>
                  <c:pt idx="8">
                    <c:v>4.9033192515417434E-2</c:v>
                  </c:pt>
                  <c:pt idx="9">
                    <c:v>6.0346617848180725E-2</c:v>
                  </c:pt>
                  <c:pt idx="10">
                    <c:v>4.9222526782532423E-2</c:v>
                  </c:pt>
                  <c:pt idx="11">
                    <c:v>5.3036076370951431E-2</c:v>
                  </c:pt>
                </c:numCache>
              </c:numRef>
            </c:minus>
          </c:errBars>
          <c:cat>
            <c:numRef>
              <c:f>'Performance across blocks BINOM'!$D$62:$O$62</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'Performance across blocks BINOM'!$D$64:$O$64</c:f>
              <c:numCache>
                <c:formatCode>0.00</c:formatCode>
                <c:ptCount val="12"/>
                <c:pt idx="0">
                  <c:v>0.53933333333333333</c:v>
                </c:pt>
                <c:pt idx="1">
                  <c:v>0.46400000000000002</c:v>
                </c:pt>
                <c:pt idx="2">
                  <c:v>0.65666666666666662</c:v>
                </c:pt>
                <c:pt idx="3">
                  <c:v>0.69866666666666866</c:v>
                </c:pt>
                <c:pt idx="4">
                  <c:v>0.7093333333333337</c:v>
                </c:pt>
                <c:pt idx="5">
                  <c:v>0.7193333333333336</c:v>
                </c:pt>
                <c:pt idx="6">
                  <c:v>0.72066666666666668</c:v>
                </c:pt>
                <c:pt idx="7">
                  <c:v>0.79733333333333323</c:v>
                </c:pt>
                <c:pt idx="8">
                  <c:v>0.80933333333333335</c:v>
                </c:pt>
                <c:pt idx="9">
                  <c:v>0.80400000000000005</c:v>
                </c:pt>
                <c:pt idx="10">
                  <c:v>0.85000000000000064</c:v>
                </c:pt>
                <c:pt idx="11">
                  <c:v>0.82266666666666666</c:v>
                </c:pt>
              </c:numCache>
            </c:numRef>
          </c:val>
          <c:smooth val="0"/>
          <c:extLst>
            <c:ext xmlns:c16="http://schemas.microsoft.com/office/drawing/2014/chart" uri="{C3380CC4-5D6E-409C-BE32-E72D297353CC}">
              <c16:uniqueId val="{00000001-0FA9-C440-987F-3778161AD9CF}"/>
            </c:ext>
          </c:extLst>
        </c:ser>
        <c:dLbls>
          <c:showLegendKey val="0"/>
          <c:showVal val="0"/>
          <c:showCatName val="0"/>
          <c:showSerName val="0"/>
          <c:showPercent val="0"/>
          <c:showBubbleSize val="0"/>
        </c:dLbls>
        <c:marker val="1"/>
        <c:smooth val="0"/>
        <c:axId val="149774720"/>
        <c:axId val="149776640"/>
      </c:lineChart>
      <c:catAx>
        <c:axId val="149774720"/>
        <c:scaling>
          <c:orientation val="minMax"/>
        </c:scaling>
        <c:delete val="0"/>
        <c:axPos val="b"/>
        <c:title>
          <c:tx>
            <c:rich>
              <a:bodyPr/>
              <a:lstStyle/>
              <a:p>
                <a:pPr>
                  <a:defRPr/>
                </a:pPr>
                <a:r>
                  <a:rPr lang="en-GB" dirty="0"/>
                  <a:t>Block</a:t>
                </a:r>
              </a:p>
            </c:rich>
          </c:tx>
          <c:layout>
            <c:manualLayout>
              <c:xMode val="edge"/>
              <c:yMode val="edge"/>
              <c:x val="0.50943990174305021"/>
              <c:y val="0.95029115182502488"/>
            </c:manualLayout>
          </c:layout>
          <c:overlay val="0"/>
        </c:title>
        <c:numFmt formatCode="General" sourceLinked="1"/>
        <c:majorTickMark val="none"/>
        <c:minorTickMark val="none"/>
        <c:tickLblPos val="nextTo"/>
        <c:crossAx val="149776640"/>
        <c:crosses val="autoZero"/>
        <c:auto val="1"/>
        <c:lblAlgn val="ctr"/>
        <c:lblOffset val="100"/>
        <c:noMultiLvlLbl val="0"/>
      </c:catAx>
      <c:valAx>
        <c:axId val="149776640"/>
        <c:scaling>
          <c:orientation val="minMax"/>
          <c:max val="1"/>
          <c:min val="0"/>
        </c:scaling>
        <c:delete val="0"/>
        <c:axPos val="l"/>
        <c:majorGridlines/>
        <c:title>
          <c:tx>
            <c:rich>
              <a:bodyPr/>
              <a:lstStyle/>
              <a:p>
                <a:pPr>
                  <a:defRPr/>
                </a:pPr>
                <a:r>
                  <a:rPr lang="en-US"/>
                  <a:t>Proportion correct</a:t>
                </a:r>
              </a:p>
            </c:rich>
          </c:tx>
          <c:overlay val="0"/>
        </c:title>
        <c:numFmt formatCode="0.00" sourceLinked="1"/>
        <c:majorTickMark val="none"/>
        <c:minorTickMark val="none"/>
        <c:tickLblPos val="nextTo"/>
        <c:crossAx val="149774720"/>
        <c:crosses val="autoZero"/>
        <c:crossBetween val="between"/>
      </c:valAx>
    </c:plotArea>
    <c:legend>
      <c:legendPos val="t"/>
      <c:overlay val="0"/>
    </c:legend>
    <c:plotVisOnly val="1"/>
    <c:dispBlanksAs val="gap"/>
    <c:showDLblsOverMax val="0"/>
  </c:chart>
  <c:spPr>
    <a:ln>
      <a:noFill/>
    </a:ln>
  </c:spPr>
  <c:txPr>
    <a:bodyPr/>
    <a:lstStyle/>
    <a:p>
      <a:pPr>
        <a:defRPr>
          <a:latin typeface="Arial" pitchFamily="34" charset="0"/>
          <a:cs typeface="Arial"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lineChart>
        <c:grouping val="standard"/>
        <c:varyColors val="0"/>
        <c:ser>
          <c:idx val="0"/>
          <c:order val="0"/>
          <c:tx>
            <c:strRef>
              <c:f>'Aware vs Unaware'!$C$28</c:f>
              <c:strCache>
                <c:ptCount val="1"/>
                <c:pt idx="0">
                  <c:v>Incidental-Unaware</c:v>
                </c:pt>
              </c:strCache>
            </c:strRef>
          </c:tx>
          <c:errBars>
            <c:errDir val="y"/>
            <c:errBarType val="both"/>
            <c:errValType val="cust"/>
            <c:noEndCap val="0"/>
            <c:plus>
              <c:numRef>
                <c:f>'Aware vs Unaware'!$D$11:$O$11</c:f>
                <c:numCache>
                  <c:formatCode>General</c:formatCode>
                  <c:ptCount val="12"/>
                  <c:pt idx="0">
                    <c:v>2.3372173698681959E-2</c:v>
                  </c:pt>
                  <c:pt idx="1">
                    <c:v>3.8110116142317789E-2</c:v>
                  </c:pt>
                  <c:pt idx="2">
                    <c:v>4.0932996519698533E-2</c:v>
                  </c:pt>
                  <c:pt idx="3">
                    <c:v>5.0803074522634904E-2</c:v>
                  </c:pt>
                  <c:pt idx="4">
                    <c:v>4.6846107875993838E-2</c:v>
                  </c:pt>
                  <c:pt idx="5">
                    <c:v>3.2513733362117422E-2</c:v>
                  </c:pt>
                  <c:pt idx="6">
                    <c:v>7.5934092439152986E-2</c:v>
                  </c:pt>
                  <c:pt idx="7">
                    <c:v>7.310880903956575E-2</c:v>
                  </c:pt>
                  <c:pt idx="8">
                    <c:v>7.447777370135486E-2</c:v>
                  </c:pt>
                  <c:pt idx="9">
                    <c:v>8.6924003088475268E-2</c:v>
                  </c:pt>
                  <c:pt idx="10">
                    <c:v>6.6929753000699865E-2</c:v>
                  </c:pt>
                  <c:pt idx="11">
                    <c:v>7.0198939852840037E-2</c:v>
                  </c:pt>
                </c:numCache>
              </c:numRef>
            </c:plus>
            <c:minus>
              <c:numRef>
                <c:f>'Aware vs Unaware'!$D$11:$O$11</c:f>
                <c:numCache>
                  <c:formatCode>General</c:formatCode>
                  <c:ptCount val="12"/>
                  <c:pt idx="0">
                    <c:v>2.3372173698681959E-2</c:v>
                  </c:pt>
                  <c:pt idx="1">
                    <c:v>3.8110116142317789E-2</c:v>
                  </c:pt>
                  <c:pt idx="2">
                    <c:v>4.0932996519698533E-2</c:v>
                  </c:pt>
                  <c:pt idx="3">
                    <c:v>5.0803074522634904E-2</c:v>
                  </c:pt>
                  <c:pt idx="4">
                    <c:v>4.6846107875993838E-2</c:v>
                  </c:pt>
                  <c:pt idx="5">
                    <c:v>3.2513733362117422E-2</c:v>
                  </c:pt>
                  <c:pt idx="6">
                    <c:v>7.5934092439152986E-2</c:v>
                  </c:pt>
                  <c:pt idx="7">
                    <c:v>7.310880903956575E-2</c:v>
                  </c:pt>
                  <c:pt idx="8">
                    <c:v>7.447777370135486E-2</c:v>
                  </c:pt>
                  <c:pt idx="9">
                    <c:v>8.6924003088475268E-2</c:v>
                  </c:pt>
                  <c:pt idx="10">
                    <c:v>6.6929753000699865E-2</c:v>
                  </c:pt>
                  <c:pt idx="11">
                    <c:v>7.0198939852840037E-2</c:v>
                  </c:pt>
                </c:numCache>
              </c:numRef>
            </c:minus>
          </c:errBars>
          <c:cat>
            <c:strRef>
              <c:f>'Aware vs Unaware'!$D$27:$O$27</c:f>
              <c:strCache>
                <c:ptCount val="12"/>
                <c:pt idx="0">
                  <c:v>Block1</c:v>
                </c:pt>
                <c:pt idx="1">
                  <c:v>Block2</c:v>
                </c:pt>
                <c:pt idx="2">
                  <c:v>Block3</c:v>
                </c:pt>
                <c:pt idx="3">
                  <c:v>Block4</c:v>
                </c:pt>
                <c:pt idx="4">
                  <c:v>Block5</c:v>
                </c:pt>
                <c:pt idx="5">
                  <c:v>Block6</c:v>
                </c:pt>
                <c:pt idx="6">
                  <c:v>Block7</c:v>
                </c:pt>
                <c:pt idx="7">
                  <c:v>Block8</c:v>
                </c:pt>
                <c:pt idx="8">
                  <c:v>Block9</c:v>
                </c:pt>
                <c:pt idx="9">
                  <c:v>Block10</c:v>
                </c:pt>
                <c:pt idx="10">
                  <c:v>Block11</c:v>
                </c:pt>
                <c:pt idx="11">
                  <c:v>Block12</c:v>
                </c:pt>
              </c:strCache>
            </c:strRef>
          </c:cat>
          <c:val>
            <c:numRef>
              <c:f>'Aware vs Unaware'!$D$28:$O$28</c:f>
              <c:numCache>
                <c:formatCode>0.00</c:formatCode>
                <c:ptCount val="12"/>
                <c:pt idx="0">
                  <c:v>0.54714285714285715</c:v>
                </c:pt>
                <c:pt idx="1">
                  <c:v>0.46</c:v>
                </c:pt>
                <c:pt idx="2">
                  <c:v>0.52428571428571424</c:v>
                </c:pt>
                <c:pt idx="3">
                  <c:v>0.62000000000000288</c:v>
                </c:pt>
                <c:pt idx="4">
                  <c:v>0.59571428571428242</c:v>
                </c:pt>
                <c:pt idx="5">
                  <c:v>0.62000000000000288</c:v>
                </c:pt>
                <c:pt idx="6">
                  <c:v>0.59571428571428242</c:v>
                </c:pt>
                <c:pt idx="7">
                  <c:v>0.75142857142857744</c:v>
                </c:pt>
                <c:pt idx="8">
                  <c:v>0.74428571428571721</c:v>
                </c:pt>
                <c:pt idx="9">
                  <c:v>0.78714285714285714</c:v>
                </c:pt>
                <c:pt idx="10">
                  <c:v>0.85714285714285765</c:v>
                </c:pt>
                <c:pt idx="11">
                  <c:v>0.8042857142857146</c:v>
                </c:pt>
              </c:numCache>
            </c:numRef>
          </c:val>
          <c:smooth val="0"/>
          <c:extLst>
            <c:ext xmlns:c16="http://schemas.microsoft.com/office/drawing/2014/chart" uri="{C3380CC4-5D6E-409C-BE32-E72D297353CC}">
              <c16:uniqueId val="{00000000-3874-7F46-AB00-AE9FB1654898}"/>
            </c:ext>
          </c:extLst>
        </c:ser>
        <c:ser>
          <c:idx val="1"/>
          <c:order val="1"/>
          <c:tx>
            <c:strRef>
              <c:f>'Aware vs Unaware'!$C$29</c:f>
              <c:strCache>
                <c:ptCount val="1"/>
                <c:pt idx="0">
                  <c:v>Incidental-Aware</c:v>
                </c:pt>
              </c:strCache>
            </c:strRef>
          </c:tx>
          <c:errBars>
            <c:errDir val="y"/>
            <c:errBarType val="both"/>
            <c:errValType val="cust"/>
            <c:noEndCap val="0"/>
            <c:plus>
              <c:numRef>
                <c:f>'Aware vs Unaware'!$D$22:$O$22</c:f>
                <c:numCache>
                  <c:formatCode>General</c:formatCode>
                  <c:ptCount val="12"/>
                  <c:pt idx="0">
                    <c:v>5.0823156112926704E-2</c:v>
                  </c:pt>
                  <c:pt idx="1">
                    <c:v>4.1313469003322105E-2</c:v>
                  </c:pt>
                  <c:pt idx="2">
                    <c:v>5.9178043363451276E-2</c:v>
                  </c:pt>
                  <c:pt idx="3">
                    <c:v>4.5340735690162705E-2</c:v>
                  </c:pt>
                  <c:pt idx="4">
                    <c:v>7.6402977468069955E-2</c:v>
                  </c:pt>
                  <c:pt idx="5">
                    <c:v>7.5227545975323162E-2</c:v>
                  </c:pt>
                  <c:pt idx="6">
                    <c:v>7.7901909366800429E-2</c:v>
                  </c:pt>
                  <c:pt idx="7">
                    <c:v>7.7459666924148851E-2</c:v>
                  </c:pt>
                  <c:pt idx="8">
                    <c:v>6.0277137733417002E-2</c:v>
                  </c:pt>
                  <c:pt idx="9">
                    <c:v>9.1922031439397492E-2</c:v>
                  </c:pt>
                  <c:pt idx="10">
                    <c:v>7.5669348749252685E-2</c:v>
                  </c:pt>
                  <c:pt idx="11">
                    <c:v>7.1604545137538125E-2</c:v>
                  </c:pt>
                </c:numCache>
              </c:numRef>
            </c:plus>
            <c:minus>
              <c:numRef>
                <c:f>'Aware vs Unaware'!$D$22:$O$22</c:f>
                <c:numCache>
                  <c:formatCode>General</c:formatCode>
                  <c:ptCount val="12"/>
                  <c:pt idx="0">
                    <c:v>5.0823156112926704E-2</c:v>
                  </c:pt>
                  <c:pt idx="1">
                    <c:v>4.1313469003322105E-2</c:v>
                  </c:pt>
                  <c:pt idx="2">
                    <c:v>5.9178043363451276E-2</c:v>
                  </c:pt>
                  <c:pt idx="3">
                    <c:v>4.5340735690162705E-2</c:v>
                  </c:pt>
                  <c:pt idx="4">
                    <c:v>7.6402977468069955E-2</c:v>
                  </c:pt>
                  <c:pt idx="5">
                    <c:v>7.5227545975323162E-2</c:v>
                  </c:pt>
                  <c:pt idx="6">
                    <c:v>7.7901909366800429E-2</c:v>
                  </c:pt>
                  <c:pt idx="7">
                    <c:v>7.7459666924148851E-2</c:v>
                  </c:pt>
                  <c:pt idx="8">
                    <c:v>6.0277137733417002E-2</c:v>
                  </c:pt>
                  <c:pt idx="9">
                    <c:v>9.1922031439397492E-2</c:v>
                  </c:pt>
                  <c:pt idx="10">
                    <c:v>7.5669348749252685E-2</c:v>
                  </c:pt>
                  <c:pt idx="11">
                    <c:v>7.1604545137538125E-2</c:v>
                  </c:pt>
                </c:numCache>
              </c:numRef>
            </c:minus>
          </c:errBars>
          <c:cat>
            <c:strRef>
              <c:f>'Aware vs Unaware'!$D$27:$O$27</c:f>
              <c:strCache>
                <c:ptCount val="12"/>
                <c:pt idx="0">
                  <c:v>Block1</c:v>
                </c:pt>
                <c:pt idx="1">
                  <c:v>Block2</c:v>
                </c:pt>
                <c:pt idx="2">
                  <c:v>Block3</c:v>
                </c:pt>
                <c:pt idx="3">
                  <c:v>Block4</c:v>
                </c:pt>
                <c:pt idx="4">
                  <c:v>Block5</c:v>
                </c:pt>
                <c:pt idx="5">
                  <c:v>Block6</c:v>
                </c:pt>
                <c:pt idx="6">
                  <c:v>Block7</c:v>
                </c:pt>
                <c:pt idx="7">
                  <c:v>Block8</c:v>
                </c:pt>
                <c:pt idx="8">
                  <c:v>Block9</c:v>
                </c:pt>
                <c:pt idx="9">
                  <c:v>Block10</c:v>
                </c:pt>
                <c:pt idx="10">
                  <c:v>Block11</c:v>
                </c:pt>
                <c:pt idx="11">
                  <c:v>Block12</c:v>
                </c:pt>
              </c:strCache>
            </c:strRef>
          </c:cat>
          <c:val>
            <c:numRef>
              <c:f>'Aware vs Unaware'!$D$29:$O$29</c:f>
              <c:numCache>
                <c:formatCode>0.00</c:formatCode>
                <c:ptCount val="12"/>
                <c:pt idx="0">
                  <c:v>0.53142857142857514</c:v>
                </c:pt>
                <c:pt idx="1">
                  <c:v>0.46857142857142853</c:v>
                </c:pt>
                <c:pt idx="2">
                  <c:v>0.78142857142857514</c:v>
                </c:pt>
                <c:pt idx="3">
                  <c:v>0.81714285714285761</c:v>
                </c:pt>
                <c:pt idx="4">
                  <c:v>0.83428571428571463</c:v>
                </c:pt>
                <c:pt idx="5">
                  <c:v>0.83857142857142863</c:v>
                </c:pt>
                <c:pt idx="6">
                  <c:v>0.85857142857142865</c:v>
                </c:pt>
                <c:pt idx="7">
                  <c:v>0.88</c:v>
                </c:pt>
                <c:pt idx="8">
                  <c:v>0.9</c:v>
                </c:pt>
                <c:pt idx="9">
                  <c:v>0.85857142857142865</c:v>
                </c:pt>
                <c:pt idx="10">
                  <c:v>0.88142857142857478</c:v>
                </c:pt>
                <c:pt idx="11">
                  <c:v>0.89285714285714257</c:v>
                </c:pt>
              </c:numCache>
            </c:numRef>
          </c:val>
          <c:smooth val="0"/>
          <c:extLst>
            <c:ext xmlns:c16="http://schemas.microsoft.com/office/drawing/2014/chart" uri="{C3380CC4-5D6E-409C-BE32-E72D297353CC}">
              <c16:uniqueId val="{00000001-3874-7F46-AB00-AE9FB1654898}"/>
            </c:ext>
          </c:extLst>
        </c:ser>
        <c:dLbls>
          <c:showLegendKey val="0"/>
          <c:showVal val="0"/>
          <c:showCatName val="0"/>
          <c:showSerName val="0"/>
          <c:showPercent val="0"/>
          <c:showBubbleSize val="0"/>
        </c:dLbls>
        <c:marker val="1"/>
        <c:smooth val="0"/>
        <c:axId val="149909504"/>
        <c:axId val="149911040"/>
      </c:lineChart>
      <c:catAx>
        <c:axId val="149909504"/>
        <c:scaling>
          <c:orientation val="minMax"/>
        </c:scaling>
        <c:delete val="0"/>
        <c:axPos val="b"/>
        <c:numFmt formatCode="General" sourceLinked="0"/>
        <c:majorTickMark val="out"/>
        <c:minorTickMark val="none"/>
        <c:tickLblPos val="nextTo"/>
        <c:crossAx val="149911040"/>
        <c:crosses val="autoZero"/>
        <c:auto val="1"/>
        <c:lblAlgn val="ctr"/>
        <c:lblOffset val="100"/>
        <c:noMultiLvlLbl val="0"/>
      </c:catAx>
      <c:valAx>
        <c:axId val="149911040"/>
        <c:scaling>
          <c:orientation val="minMax"/>
          <c:max val="1"/>
        </c:scaling>
        <c:delete val="0"/>
        <c:axPos val="l"/>
        <c:majorGridlines/>
        <c:numFmt formatCode="0.00" sourceLinked="1"/>
        <c:majorTickMark val="out"/>
        <c:minorTickMark val="none"/>
        <c:tickLblPos val="nextTo"/>
        <c:crossAx val="149909504"/>
        <c:crosses val="autoZero"/>
        <c:crossBetween val="between"/>
      </c:valAx>
    </c:plotArea>
    <c:legend>
      <c:legendPos val="t"/>
      <c:overlay val="0"/>
    </c:legend>
    <c:plotVisOnly val="1"/>
    <c:dispBlanksAs val="gap"/>
    <c:showDLblsOverMax val="0"/>
  </c:chart>
  <c:spPr>
    <a:ln>
      <a:noFill/>
    </a:ln>
  </c:spPr>
  <c:txPr>
    <a:bodyPr/>
    <a:lstStyle/>
    <a:p>
      <a:pPr>
        <a:defRPr>
          <a:latin typeface="Arial" pitchFamily="34" charset="0"/>
          <a:cs typeface="Arial"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lineChart>
        <c:grouping val="standard"/>
        <c:varyColors val="0"/>
        <c:ser>
          <c:idx val="0"/>
          <c:order val="0"/>
          <c:tx>
            <c:strRef>
              <c:f>'Aware vs Unaware'!$C$28</c:f>
              <c:strCache>
                <c:ptCount val="1"/>
                <c:pt idx="0">
                  <c:v>Incidental-Unaware</c:v>
                </c:pt>
              </c:strCache>
            </c:strRef>
          </c:tx>
          <c:errBars>
            <c:errDir val="y"/>
            <c:errBarType val="both"/>
            <c:errValType val="cust"/>
            <c:noEndCap val="0"/>
            <c:plus>
              <c:numRef>
                <c:f>'Aware vs Unaware'!$D$11:$O$11</c:f>
                <c:numCache>
                  <c:formatCode>General</c:formatCode>
                  <c:ptCount val="12"/>
                  <c:pt idx="0">
                    <c:v>2.3372173698681959E-2</c:v>
                  </c:pt>
                  <c:pt idx="1">
                    <c:v>3.8110116142317789E-2</c:v>
                  </c:pt>
                  <c:pt idx="2">
                    <c:v>4.0932996519698533E-2</c:v>
                  </c:pt>
                  <c:pt idx="3">
                    <c:v>5.0803074522634904E-2</c:v>
                  </c:pt>
                  <c:pt idx="4">
                    <c:v>4.6846107875993838E-2</c:v>
                  </c:pt>
                  <c:pt idx="5">
                    <c:v>3.2513733362117422E-2</c:v>
                  </c:pt>
                  <c:pt idx="6">
                    <c:v>7.5934092439152986E-2</c:v>
                  </c:pt>
                  <c:pt idx="7">
                    <c:v>7.310880903956575E-2</c:v>
                  </c:pt>
                  <c:pt idx="8">
                    <c:v>7.447777370135486E-2</c:v>
                  </c:pt>
                  <c:pt idx="9">
                    <c:v>8.6924003088475268E-2</c:v>
                  </c:pt>
                  <c:pt idx="10">
                    <c:v>6.6929753000699865E-2</c:v>
                  </c:pt>
                  <c:pt idx="11">
                    <c:v>7.0198939852840037E-2</c:v>
                  </c:pt>
                </c:numCache>
              </c:numRef>
            </c:plus>
            <c:minus>
              <c:numRef>
                <c:f>'Aware vs Unaware'!$D$11:$O$11</c:f>
                <c:numCache>
                  <c:formatCode>General</c:formatCode>
                  <c:ptCount val="12"/>
                  <c:pt idx="0">
                    <c:v>2.3372173698681959E-2</c:v>
                  </c:pt>
                  <c:pt idx="1">
                    <c:v>3.8110116142317789E-2</c:v>
                  </c:pt>
                  <c:pt idx="2">
                    <c:v>4.0932996519698533E-2</c:v>
                  </c:pt>
                  <c:pt idx="3">
                    <c:v>5.0803074522634904E-2</c:v>
                  </c:pt>
                  <c:pt idx="4">
                    <c:v>4.6846107875993838E-2</c:v>
                  </c:pt>
                  <c:pt idx="5">
                    <c:v>3.2513733362117422E-2</c:v>
                  </c:pt>
                  <c:pt idx="6">
                    <c:v>7.5934092439152986E-2</c:v>
                  </c:pt>
                  <c:pt idx="7">
                    <c:v>7.310880903956575E-2</c:v>
                  </c:pt>
                  <c:pt idx="8">
                    <c:v>7.447777370135486E-2</c:v>
                  </c:pt>
                  <c:pt idx="9">
                    <c:v>8.6924003088475268E-2</c:v>
                  </c:pt>
                  <c:pt idx="10">
                    <c:v>6.6929753000699865E-2</c:v>
                  </c:pt>
                  <c:pt idx="11">
                    <c:v>7.0198939852840037E-2</c:v>
                  </c:pt>
                </c:numCache>
              </c:numRef>
            </c:minus>
          </c:errBars>
          <c:cat>
            <c:strRef>
              <c:f>'Aware vs Unaware'!$D$27:$O$27</c:f>
              <c:strCache>
                <c:ptCount val="12"/>
                <c:pt idx="0">
                  <c:v>Block1</c:v>
                </c:pt>
                <c:pt idx="1">
                  <c:v>Block2</c:v>
                </c:pt>
                <c:pt idx="2">
                  <c:v>Block3</c:v>
                </c:pt>
                <c:pt idx="3">
                  <c:v>Block4</c:v>
                </c:pt>
                <c:pt idx="4">
                  <c:v>Block5</c:v>
                </c:pt>
                <c:pt idx="5">
                  <c:v>Block6</c:v>
                </c:pt>
                <c:pt idx="6">
                  <c:v>Block7</c:v>
                </c:pt>
                <c:pt idx="7">
                  <c:v>Block8</c:v>
                </c:pt>
                <c:pt idx="8">
                  <c:v>Block9</c:v>
                </c:pt>
                <c:pt idx="9">
                  <c:v>Block10</c:v>
                </c:pt>
                <c:pt idx="10">
                  <c:v>Block11</c:v>
                </c:pt>
                <c:pt idx="11">
                  <c:v>Block12</c:v>
                </c:pt>
              </c:strCache>
            </c:strRef>
          </c:cat>
          <c:val>
            <c:numRef>
              <c:f>'Aware vs Unaware'!$D$28:$O$28</c:f>
              <c:numCache>
                <c:formatCode>0.00</c:formatCode>
                <c:ptCount val="12"/>
                <c:pt idx="0">
                  <c:v>0.54714285714285715</c:v>
                </c:pt>
                <c:pt idx="1">
                  <c:v>0.46</c:v>
                </c:pt>
                <c:pt idx="2">
                  <c:v>0.52428571428571424</c:v>
                </c:pt>
                <c:pt idx="3">
                  <c:v>0.62000000000000288</c:v>
                </c:pt>
                <c:pt idx="4">
                  <c:v>0.59571428571428242</c:v>
                </c:pt>
                <c:pt idx="5">
                  <c:v>0.62000000000000288</c:v>
                </c:pt>
                <c:pt idx="6">
                  <c:v>0.59571428571428242</c:v>
                </c:pt>
                <c:pt idx="7">
                  <c:v>0.75142857142857744</c:v>
                </c:pt>
                <c:pt idx="8">
                  <c:v>0.74428571428571721</c:v>
                </c:pt>
                <c:pt idx="9">
                  <c:v>0.78714285714285714</c:v>
                </c:pt>
                <c:pt idx="10">
                  <c:v>0.85714285714285765</c:v>
                </c:pt>
                <c:pt idx="11">
                  <c:v>0.8042857142857146</c:v>
                </c:pt>
              </c:numCache>
            </c:numRef>
          </c:val>
          <c:smooth val="0"/>
          <c:extLst>
            <c:ext xmlns:c16="http://schemas.microsoft.com/office/drawing/2014/chart" uri="{C3380CC4-5D6E-409C-BE32-E72D297353CC}">
              <c16:uniqueId val="{00000000-A241-4F4C-85CC-95C859696D0D}"/>
            </c:ext>
          </c:extLst>
        </c:ser>
        <c:ser>
          <c:idx val="1"/>
          <c:order val="1"/>
          <c:tx>
            <c:strRef>
              <c:f>'Aware vs Unaware'!$C$29</c:f>
              <c:strCache>
                <c:ptCount val="1"/>
                <c:pt idx="0">
                  <c:v>Incidental-Aware</c:v>
                </c:pt>
              </c:strCache>
            </c:strRef>
          </c:tx>
          <c:errBars>
            <c:errDir val="y"/>
            <c:errBarType val="both"/>
            <c:errValType val="cust"/>
            <c:noEndCap val="0"/>
            <c:plus>
              <c:numRef>
                <c:f>'Aware vs Unaware'!$D$22:$O$22</c:f>
                <c:numCache>
                  <c:formatCode>General</c:formatCode>
                  <c:ptCount val="12"/>
                  <c:pt idx="0">
                    <c:v>5.0823156112926704E-2</c:v>
                  </c:pt>
                  <c:pt idx="1">
                    <c:v>4.1313469003322105E-2</c:v>
                  </c:pt>
                  <c:pt idx="2">
                    <c:v>5.9178043363451276E-2</c:v>
                  </c:pt>
                  <c:pt idx="3">
                    <c:v>4.5340735690162705E-2</c:v>
                  </c:pt>
                  <c:pt idx="4">
                    <c:v>7.6402977468069955E-2</c:v>
                  </c:pt>
                  <c:pt idx="5">
                    <c:v>7.5227545975323162E-2</c:v>
                  </c:pt>
                  <c:pt idx="6">
                    <c:v>7.7901909366800429E-2</c:v>
                  </c:pt>
                  <c:pt idx="7">
                    <c:v>7.7459666924148851E-2</c:v>
                  </c:pt>
                  <c:pt idx="8">
                    <c:v>6.0277137733417002E-2</c:v>
                  </c:pt>
                  <c:pt idx="9">
                    <c:v>9.1922031439397492E-2</c:v>
                  </c:pt>
                  <c:pt idx="10">
                    <c:v>7.5669348749252685E-2</c:v>
                  </c:pt>
                  <c:pt idx="11">
                    <c:v>7.1604545137538125E-2</c:v>
                  </c:pt>
                </c:numCache>
              </c:numRef>
            </c:plus>
            <c:minus>
              <c:numRef>
                <c:f>'Aware vs Unaware'!$D$22:$O$22</c:f>
                <c:numCache>
                  <c:formatCode>General</c:formatCode>
                  <c:ptCount val="12"/>
                  <c:pt idx="0">
                    <c:v>5.0823156112926704E-2</c:v>
                  </c:pt>
                  <c:pt idx="1">
                    <c:v>4.1313469003322105E-2</c:v>
                  </c:pt>
                  <c:pt idx="2">
                    <c:v>5.9178043363451276E-2</c:v>
                  </c:pt>
                  <c:pt idx="3">
                    <c:v>4.5340735690162705E-2</c:v>
                  </c:pt>
                  <c:pt idx="4">
                    <c:v>7.6402977468069955E-2</c:v>
                  </c:pt>
                  <c:pt idx="5">
                    <c:v>7.5227545975323162E-2</c:v>
                  </c:pt>
                  <c:pt idx="6">
                    <c:v>7.7901909366800429E-2</c:v>
                  </c:pt>
                  <c:pt idx="7">
                    <c:v>7.7459666924148851E-2</c:v>
                  </c:pt>
                  <c:pt idx="8">
                    <c:v>6.0277137733417002E-2</c:v>
                  </c:pt>
                  <c:pt idx="9">
                    <c:v>9.1922031439397492E-2</c:v>
                  </c:pt>
                  <c:pt idx="10">
                    <c:v>7.5669348749252685E-2</c:v>
                  </c:pt>
                  <c:pt idx="11">
                    <c:v>7.1604545137538125E-2</c:v>
                  </c:pt>
                </c:numCache>
              </c:numRef>
            </c:minus>
          </c:errBars>
          <c:cat>
            <c:strRef>
              <c:f>'Aware vs Unaware'!$D$27:$O$27</c:f>
              <c:strCache>
                <c:ptCount val="12"/>
                <c:pt idx="0">
                  <c:v>Block1</c:v>
                </c:pt>
                <c:pt idx="1">
                  <c:v>Block2</c:v>
                </c:pt>
                <c:pt idx="2">
                  <c:v>Block3</c:v>
                </c:pt>
                <c:pt idx="3">
                  <c:v>Block4</c:v>
                </c:pt>
                <c:pt idx="4">
                  <c:v>Block5</c:v>
                </c:pt>
                <c:pt idx="5">
                  <c:v>Block6</c:v>
                </c:pt>
                <c:pt idx="6">
                  <c:v>Block7</c:v>
                </c:pt>
                <c:pt idx="7">
                  <c:v>Block8</c:v>
                </c:pt>
                <c:pt idx="8">
                  <c:v>Block9</c:v>
                </c:pt>
                <c:pt idx="9">
                  <c:v>Block10</c:v>
                </c:pt>
                <c:pt idx="10">
                  <c:v>Block11</c:v>
                </c:pt>
                <c:pt idx="11">
                  <c:v>Block12</c:v>
                </c:pt>
              </c:strCache>
            </c:strRef>
          </c:cat>
          <c:val>
            <c:numRef>
              <c:f>'Aware vs Unaware'!$D$29:$O$29</c:f>
              <c:numCache>
                <c:formatCode>0.00</c:formatCode>
                <c:ptCount val="12"/>
                <c:pt idx="0">
                  <c:v>0.53142857142857514</c:v>
                </c:pt>
                <c:pt idx="1">
                  <c:v>0.46857142857142853</c:v>
                </c:pt>
                <c:pt idx="2">
                  <c:v>0.78142857142857514</c:v>
                </c:pt>
                <c:pt idx="3">
                  <c:v>0.81714285714285761</c:v>
                </c:pt>
                <c:pt idx="4">
                  <c:v>0.83428571428571463</c:v>
                </c:pt>
                <c:pt idx="5">
                  <c:v>0.83857142857142863</c:v>
                </c:pt>
                <c:pt idx="6">
                  <c:v>0.85857142857142865</c:v>
                </c:pt>
                <c:pt idx="7">
                  <c:v>0.88</c:v>
                </c:pt>
                <c:pt idx="8">
                  <c:v>0.9</c:v>
                </c:pt>
                <c:pt idx="9">
                  <c:v>0.85857142857142865</c:v>
                </c:pt>
                <c:pt idx="10">
                  <c:v>0.88142857142857478</c:v>
                </c:pt>
                <c:pt idx="11">
                  <c:v>0.89285714285714257</c:v>
                </c:pt>
              </c:numCache>
            </c:numRef>
          </c:val>
          <c:smooth val="0"/>
          <c:extLst>
            <c:ext xmlns:c16="http://schemas.microsoft.com/office/drawing/2014/chart" uri="{C3380CC4-5D6E-409C-BE32-E72D297353CC}">
              <c16:uniqueId val="{00000001-A241-4F4C-85CC-95C859696D0D}"/>
            </c:ext>
          </c:extLst>
        </c:ser>
        <c:ser>
          <c:idx val="2"/>
          <c:order val="2"/>
          <c:tx>
            <c:strRef>
              <c:f>'Aware vs Unaware'!$C$30</c:f>
              <c:strCache>
                <c:ptCount val="1"/>
                <c:pt idx="0">
                  <c:v>Instructed</c:v>
                </c:pt>
              </c:strCache>
            </c:strRef>
          </c:tx>
          <c:errBars>
            <c:errDir val="y"/>
            <c:errBarType val="both"/>
            <c:errValType val="cust"/>
            <c:noEndCap val="0"/>
            <c:plus>
              <c:numRef>
                <c:f>'Aware vs Unaware'!$C$53:$N$53</c:f>
                <c:numCache>
                  <c:formatCode>General</c:formatCode>
                  <c:ptCount val="12"/>
                  <c:pt idx="0">
                    <c:v>2.0388294182754556E-2</c:v>
                  </c:pt>
                  <c:pt idx="1">
                    <c:v>3.9175632205877192E-2</c:v>
                  </c:pt>
                  <c:pt idx="2">
                    <c:v>4.4502184715409732E-2</c:v>
                  </c:pt>
                  <c:pt idx="3">
                    <c:v>3.8661740244460542E-2</c:v>
                  </c:pt>
                  <c:pt idx="4">
                    <c:v>4.046005280540152E-2</c:v>
                  </c:pt>
                  <c:pt idx="5">
                    <c:v>4.2355262411750451E-2</c:v>
                  </c:pt>
                  <c:pt idx="6">
                    <c:v>2.4812951047437703E-2</c:v>
                  </c:pt>
                  <c:pt idx="7">
                    <c:v>2.2590909816765002E-2</c:v>
                  </c:pt>
                  <c:pt idx="8">
                    <c:v>1.8300837000548225E-2</c:v>
                  </c:pt>
                  <c:pt idx="9">
                    <c:v>1.8112523072821525E-2</c:v>
                  </c:pt>
                  <c:pt idx="10">
                    <c:v>1.9460990692412476E-2</c:v>
                  </c:pt>
                  <c:pt idx="11">
                    <c:v>1.8511257835886429E-2</c:v>
                  </c:pt>
                </c:numCache>
              </c:numRef>
            </c:plus>
            <c:minus>
              <c:numRef>
                <c:f>'Aware vs Unaware'!$C$53:$N$53</c:f>
                <c:numCache>
                  <c:formatCode>General</c:formatCode>
                  <c:ptCount val="12"/>
                  <c:pt idx="0">
                    <c:v>2.0388294182754556E-2</c:v>
                  </c:pt>
                  <c:pt idx="1">
                    <c:v>3.9175632205877192E-2</c:v>
                  </c:pt>
                  <c:pt idx="2">
                    <c:v>4.4502184715409732E-2</c:v>
                  </c:pt>
                  <c:pt idx="3">
                    <c:v>3.8661740244460542E-2</c:v>
                  </c:pt>
                  <c:pt idx="4">
                    <c:v>4.046005280540152E-2</c:v>
                  </c:pt>
                  <c:pt idx="5">
                    <c:v>4.2355262411750451E-2</c:v>
                  </c:pt>
                  <c:pt idx="6">
                    <c:v>2.4812951047437703E-2</c:v>
                  </c:pt>
                  <c:pt idx="7">
                    <c:v>2.2590909816765002E-2</c:v>
                  </c:pt>
                  <c:pt idx="8">
                    <c:v>1.8300837000548225E-2</c:v>
                  </c:pt>
                  <c:pt idx="9">
                    <c:v>1.8112523072821525E-2</c:v>
                  </c:pt>
                  <c:pt idx="10">
                    <c:v>1.9460990692412476E-2</c:v>
                  </c:pt>
                  <c:pt idx="11">
                    <c:v>1.8511257835886429E-2</c:v>
                  </c:pt>
                </c:numCache>
              </c:numRef>
            </c:minus>
          </c:errBars>
          <c:cat>
            <c:strRef>
              <c:f>'Aware vs Unaware'!$D$27:$O$27</c:f>
              <c:strCache>
                <c:ptCount val="12"/>
                <c:pt idx="0">
                  <c:v>Block1</c:v>
                </c:pt>
                <c:pt idx="1">
                  <c:v>Block2</c:v>
                </c:pt>
                <c:pt idx="2">
                  <c:v>Block3</c:v>
                </c:pt>
                <c:pt idx="3">
                  <c:v>Block4</c:v>
                </c:pt>
                <c:pt idx="4">
                  <c:v>Block5</c:v>
                </c:pt>
                <c:pt idx="5">
                  <c:v>Block6</c:v>
                </c:pt>
                <c:pt idx="6">
                  <c:v>Block7</c:v>
                </c:pt>
                <c:pt idx="7">
                  <c:v>Block8</c:v>
                </c:pt>
                <c:pt idx="8">
                  <c:v>Block9</c:v>
                </c:pt>
                <c:pt idx="9">
                  <c:v>Block10</c:v>
                </c:pt>
                <c:pt idx="10">
                  <c:v>Block11</c:v>
                </c:pt>
                <c:pt idx="11">
                  <c:v>Block12</c:v>
                </c:pt>
              </c:strCache>
            </c:strRef>
          </c:cat>
          <c:val>
            <c:numRef>
              <c:f>'Aware vs Unaware'!$D$30:$O$30</c:f>
              <c:numCache>
                <c:formatCode>General</c:formatCode>
                <c:ptCount val="12"/>
                <c:pt idx="0">
                  <c:v>0.57066666666666666</c:v>
                </c:pt>
                <c:pt idx="1">
                  <c:v>0.49266666666666886</c:v>
                </c:pt>
                <c:pt idx="2">
                  <c:v>0.71266666666666667</c:v>
                </c:pt>
                <c:pt idx="3">
                  <c:v>0.78066666666666651</c:v>
                </c:pt>
                <c:pt idx="4">
                  <c:v>0.85133333333333361</c:v>
                </c:pt>
                <c:pt idx="5">
                  <c:v>0.87666666666666682</c:v>
                </c:pt>
                <c:pt idx="6">
                  <c:v>0.94266666666666654</c:v>
                </c:pt>
                <c:pt idx="7">
                  <c:v>0.94466666666666677</c:v>
                </c:pt>
                <c:pt idx="8">
                  <c:v>0.94333333333333369</c:v>
                </c:pt>
                <c:pt idx="9">
                  <c:v>0.9673333333333336</c:v>
                </c:pt>
                <c:pt idx="10">
                  <c:v>0.9533333333333337</c:v>
                </c:pt>
                <c:pt idx="11">
                  <c:v>0.95600000000000063</c:v>
                </c:pt>
              </c:numCache>
            </c:numRef>
          </c:val>
          <c:smooth val="0"/>
          <c:extLst>
            <c:ext xmlns:c16="http://schemas.microsoft.com/office/drawing/2014/chart" uri="{C3380CC4-5D6E-409C-BE32-E72D297353CC}">
              <c16:uniqueId val="{00000002-A241-4F4C-85CC-95C859696D0D}"/>
            </c:ext>
          </c:extLst>
        </c:ser>
        <c:dLbls>
          <c:showLegendKey val="0"/>
          <c:showVal val="0"/>
          <c:showCatName val="0"/>
          <c:showSerName val="0"/>
          <c:showPercent val="0"/>
          <c:showBubbleSize val="0"/>
        </c:dLbls>
        <c:marker val="1"/>
        <c:smooth val="0"/>
        <c:axId val="149991424"/>
        <c:axId val="149992960"/>
      </c:lineChart>
      <c:catAx>
        <c:axId val="149991424"/>
        <c:scaling>
          <c:orientation val="minMax"/>
        </c:scaling>
        <c:delete val="0"/>
        <c:axPos val="b"/>
        <c:numFmt formatCode="General" sourceLinked="0"/>
        <c:majorTickMark val="out"/>
        <c:minorTickMark val="none"/>
        <c:tickLblPos val="nextTo"/>
        <c:crossAx val="149992960"/>
        <c:crosses val="autoZero"/>
        <c:auto val="1"/>
        <c:lblAlgn val="ctr"/>
        <c:lblOffset val="100"/>
        <c:noMultiLvlLbl val="0"/>
      </c:catAx>
      <c:valAx>
        <c:axId val="149992960"/>
        <c:scaling>
          <c:orientation val="minMax"/>
          <c:max val="1"/>
        </c:scaling>
        <c:delete val="0"/>
        <c:axPos val="l"/>
        <c:majorGridlines/>
        <c:numFmt formatCode="0.00" sourceLinked="1"/>
        <c:majorTickMark val="out"/>
        <c:minorTickMark val="none"/>
        <c:tickLblPos val="nextTo"/>
        <c:crossAx val="149991424"/>
        <c:crosses val="autoZero"/>
        <c:crossBetween val="between"/>
      </c:valAx>
    </c:plotArea>
    <c:legend>
      <c:legendPos val="t"/>
      <c:overlay val="0"/>
    </c:legend>
    <c:plotVisOnly val="1"/>
    <c:dispBlanksAs val="gap"/>
    <c:showDLblsOverMax val="0"/>
  </c:chart>
  <c:spPr>
    <a:ln>
      <a:noFill/>
    </a:ln>
  </c:spPr>
  <c:txPr>
    <a:bodyPr/>
    <a:lstStyle/>
    <a:p>
      <a:pPr>
        <a:defRPr>
          <a:latin typeface="Arial" pitchFamily="34" charset="0"/>
          <a:cs typeface="Arial"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lineChart>
        <c:grouping val="standard"/>
        <c:varyColors val="0"/>
        <c:ser>
          <c:idx val="0"/>
          <c:order val="0"/>
          <c:errBars>
            <c:errDir val="y"/>
            <c:errBarType val="both"/>
            <c:errValType val="cust"/>
            <c:noEndCap val="0"/>
            <c:plus>
              <c:numRef>
                <c:f>Sheet5!$B$51:$M$51</c:f>
                <c:numCache>
                  <c:formatCode>General</c:formatCode>
                  <c:ptCount val="12"/>
                  <c:pt idx="0">
                    <c:v>2.4638438091302547E-2</c:v>
                  </c:pt>
                  <c:pt idx="1">
                    <c:v>5.5895932438397584E-2</c:v>
                  </c:pt>
                  <c:pt idx="2">
                    <c:v>3.7426946386119798E-2</c:v>
                  </c:pt>
                  <c:pt idx="3">
                    <c:v>5.1540862685016745E-2</c:v>
                  </c:pt>
                  <c:pt idx="4">
                    <c:v>4.6450171378075965E-2</c:v>
                  </c:pt>
                  <c:pt idx="5">
                    <c:v>5.4393788345052312E-2</c:v>
                  </c:pt>
                  <c:pt idx="6">
                    <c:v>4.82388519982105E-2</c:v>
                  </c:pt>
                  <c:pt idx="7">
                    <c:v>4.9865476930174041E-2</c:v>
                  </c:pt>
                  <c:pt idx="8">
                    <c:v>5.6350757712180316E-2</c:v>
                  </c:pt>
                  <c:pt idx="9">
                    <c:v>4.8512613660887494E-2</c:v>
                  </c:pt>
                  <c:pt idx="10">
                    <c:v>5.3376887369564363E-2</c:v>
                  </c:pt>
                  <c:pt idx="11">
                    <c:v>4.8497965231326816E-2</c:v>
                  </c:pt>
                </c:numCache>
              </c:numRef>
            </c:plus>
            <c:minus>
              <c:numRef>
                <c:f>Sheet5!$B$51:$M$51</c:f>
                <c:numCache>
                  <c:formatCode>General</c:formatCode>
                  <c:ptCount val="12"/>
                  <c:pt idx="0">
                    <c:v>2.4638438091302547E-2</c:v>
                  </c:pt>
                  <c:pt idx="1">
                    <c:v>5.5895932438397584E-2</c:v>
                  </c:pt>
                  <c:pt idx="2">
                    <c:v>3.7426946386119798E-2</c:v>
                  </c:pt>
                  <c:pt idx="3">
                    <c:v>5.1540862685016745E-2</c:v>
                  </c:pt>
                  <c:pt idx="4">
                    <c:v>4.6450171378075965E-2</c:v>
                  </c:pt>
                  <c:pt idx="5">
                    <c:v>5.4393788345052312E-2</c:v>
                  </c:pt>
                  <c:pt idx="6">
                    <c:v>4.82388519982105E-2</c:v>
                  </c:pt>
                  <c:pt idx="7">
                    <c:v>4.9865476930174041E-2</c:v>
                  </c:pt>
                  <c:pt idx="8">
                    <c:v>5.6350757712180316E-2</c:v>
                  </c:pt>
                  <c:pt idx="9">
                    <c:v>4.8512613660887494E-2</c:v>
                  </c:pt>
                  <c:pt idx="10">
                    <c:v>5.3376887369564363E-2</c:v>
                  </c:pt>
                  <c:pt idx="11">
                    <c:v>4.8497965231326816E-2</c:v>
                  </c:pt>
                </c:numCache>
              </c:numRef>
            </c:minus>
          </c:errBars>
          <c:cat>
            <c:numRef>
              <c:f>Sheet5!$B$54:$M$54</c:f>
              <c:numCache>
                <c:formatCode>General</c:formatCode>
                <c:ptCount val="12"/>
                <c:pt idx="0">
                  <c:v>1</c:v>
                </c:pt>
                <c:pt idx="1">
                  <c:v>2</c:v>
                </c:pt>
                <c:pt idx="2">
                  <c:v>3</c:v>
                </c:pt>
                <c:pt idx="3">
                  <c:v>5</c:v>
                </c:pt>
                <c:pt idx="4">
                  <c:v>6</c:v>
                </c:pt>
                <c:pt idx="5">
                  <c:v>7</c:v>
                </c:pt>
                <c:pt idx="6">
                  <c:v>9</c:v>
                </c:pt>
                <c:pt idx="7">
                  <c:v>10</c:v>
                </c:pt>
                <c:pt idx="8">
                  <c:v>11</c:v>
                </c:pt>
                <c:pt idx="9">
                  <c:v>13</c:v>
                </c:pt>
                <c:pt idx="10">
                  <c:v>14</c:v>
                </c:pt>
                <c:pt idx="11">
                  <c:v>15</c:v>
                </c:pt>
              </c:numCache>
            </c:numRef>
          </c:cat>
          <c:val>
            <c:numRef>
              <c:f>Sheet5!$B$55:$M$55</c:f>
              <c:numCache>
                <c:formatCode>General</c:formatCode>
                <c:ptCount val="12"/>
                <c:pt idx="0">
                  <c:v>0.52600000000000002</c:v>
                </c:pt>
                <c:pt idx="1">
                  <c:v>0.61350000000000005</c:v>
                </c:pt>
                <c:pt idx="2">
                  <c:v>0.67550000000000165</c:v>
                </c:pt>
                <c:pt idx="3">
                  <c:v>0.71350000000000002</c:v>
                </c:pt>
                <c:pt idx="4">
                  <c:v>0.77050000000000063</c:v>
                </c:pt>
                <c:pt idx="5">
                  <c:v>0.7450000000000031</c:v>
                </c:pt>
                <c:pt idx="6">
                  <c:v>0.77350000000000063</c:v>
                </c:pt>
                <c:pt idx="7">
                  <c:v>0.77550000000000063</c:v>
                </c:pt>
                <c:pt idx="8">
                  <c:v>0.75149999999999995</c:v>
                </c:pt>
                <c:pt idx="9">
                  <c:v>0.77200000000000302</c:v>
                </c:pt>
                <c:pt idx="10">
                  <c:v>0.76650000000000063</c:v>
                </c:pt>
                <c:pt idx="11">
                  <c:v>0.78900000000000003</c:v>
                </c:pt>
              </c:numCache>
            </c:numRef>
          </c:val>
          <c:smooth val="0"/>
          <c:extLst>
            <c:ext xmlns:c16="http://schemas.microsoft.com/office/drawing/2014/chart" uri="{C3380CC4-5D6E-409C-BE32-E72D297353CC}">
              <c16:uniqueId val="{00000000-1DCD-D248-BFAB-C92B41624E0A}"/>
            </c:ext>
          </c:extLst>
        </c:ser>
        <c:dLbls>
          <c:showLegendKey val="0"/>
          <c:showVal val="0"/>
          <c:showCatName val="0"/>
          <c:showSerName val="0"/>
          <c:showPercent val="0"/>
          <c:showBubbleSize val="0"/>
        </c:dLbls>
        <c:marker val="1"/>
        <c:smooth val="0"/>
        <c:axId val="151080960"/>
        <c:axId val="151082880"/>
      </c:lineChart>
      <c:catAx>
        <c:axId val="151080960"/>
        <c:scaling>
          <c:orientation val="minMax"/>
        </c:scaling>
        <c:delete val="0"/>
        <c:axPos val="b"/>
        <c:title>
          <c:tx>
            <c:rich>
              <a:bodyPr/>
              <a:lstStyle/>
              <a:p>
                <a:pPr>
                  <a:defRPr/>
                </a:pPr>
                <a:r>
                  <a:rPr lang="en-US"/>
                  <a:t>Blocks</a:t>
                </a:r>
              </a:p>
            </c:rich>
          </c:tx>
          <c:overlay val="0"/>
        </c:title>
        <c:numFmt formatCode="General" sourceLinked="1"/>
        <c:majorTickMark val="out"/>
        <c:minorTickMark val="none"/>
        <c:tickLblPos val="nextTo"/>
        <c:crossAx val="151082880"/>
        <c:crosses val="autoZero"/>
        <c:auto val="1"/>
        <c:lblAlgn val="ctr"/>
        <c:lblOffset val="100"/>
        <c:noMultiLvlLbl val="0"/>
      </c:catAx>
      <c:valAx>
        <c:axId val="151082880"/>
        <c:scaling>
          <c:orientation val="minMax"/>
          <c:max val="1"/>
          <c:min val="0"/>
        </c:scaling>
        <c:delete val="0"/>
        <c:axPos val="l"/>
        <c:majorGridlines/>
        <c:title>
          <c:tx>
            <c:rich>
              <a:bodyPr rot="-5400000" vert="horz"/>
              <a:lstStyle/>
              <a:p>
                <a:pPr>
                  <a:defRPr/>
                </a:pPr>
                <a:r>
                  <a:rPr lang="en-US"/>
                  <a:t>Proortion correct</a:t>
                </a:r>
              </a:p>
            </c:rich>
          </c:tx>
          <c:overlay val="0"/>
        </c:title>
        <c:numFmt formatCode="General" sourceLinked="1"/>
        <c:majorTickMark val="out"/>
        <c:minorTickMark val="none"/>
        <c:tickLblPos val="nextTo"/>
        <c:crossAx val="151080960"/>
        <c:crosses val="autoZero"/>
        <c:crossBetween val="between"/>
        <c:majorUnit val="0.1"/>
      </c:valAx>
      <c:spPr>
        <a:ln>
          <a:solidFill>
            <a:schemeClr val="tx1"/>
          </a:solidFill>
        </a:ln>
      </c:spPr>
    </c:plotArea>
    <c:plotVisOnly val="1"/>
    <c:dispBlanksAs val="gap"/>
    <c:showDLblsOverMax val="0"/>
  </c:chart>
  <c:spPr>
    <a:ln>
      <a:noFill/>
    </a:ln>
  </c:spPr>
  <c:txPr>
    <a:bodyPr/>
    <a:lstStyle/>
    <a:p>
      <a:pPr>
        <a:defRPr sz="1100">
          <a:latin typeface="Arial" panose="020B0604020202020204" pitchFamily="34" charset="0"/>
          <a:cs typeface="Arial" panose="020B0604020202020204" pitchFamily="34"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Sheet5!$A$66</c:f>
              <c:strCache>
                <c:ptCount val="1"/>
                <c:pt idx="0">
                  <c:v>Syntax</c:v>
                </c:pt>
              </c:strCache>
            </c:strRef>
          </c:tx>
          <c:errBars>
            <c:errDir val="y"/>
            <c:errBarType val="both"/>
            <c:errValType val="cust"/>
            <c:noEndCap val="0"/>
            <c:plus>
              <c:numRef>
                <c:f>Sheet5!$B$63:$E$63</c:f>
                <c:numCache>
                  <c:formatCode>General</c:formatCode>
                  <c:ptCount val="4"/>
                  <c:pt idx="0">
                    <c:v>4.1859885331902075E-2</c:v>
                  </c:pt>
                  <c:pt idx="1">
                    <c:v>5.1429435560826943E-2</c:v>
                  </c:pt>
                  <c:pt idx="2">
                    <c:v>5.6135526793832095E-2</c:v>
                  </c:pt>
                  <c:pt idx="3">
                    <c:v>5.0591241180766883E-2</c:v>
                  </c:pt>
                </c:numCache>
              </c:numRef>
            </c:plus>
            <c:minus>
              <c:numRef>
                <c:f>Sheet5!$B$63:$E$63</c:f>
                <c:numCache>
                  <c:formatCode>General</c:formatCode>
                  <c:ptCount val="4"/>
                  <c:pt idx="0">
                    <c:v>4.1859885331902075E-2</c:v>
                  </c:pt>
                  <c:pt idx="1">
                    <c:v>5.1429435560826943E-2</c:v>
                  </c:pt>
                  <c:pt idx="2">
                    <c:v>5.6135526793832095E-2</c:v>
                  </c:pt>
                  <c:pt idx="3">
                    <c:v>5.0591241180766883E-2</c:v>
                  </c:pt>
                </c:numCache>
              </c:numRef>
            </c:minus>
          </c:errBars>
          <c:cat>
            <c:strRef>
              <c:f>Sheet5!$B$65:$E$65</c:f>
              <c:strCache>
                <c:ptCount val="4"/>
                <c:pt idx="0">
                  <c:v>Test 1</c:v>
                </c:pt>
                <c:pt idx="1">
                  <c:v>Test 2</c:v>
                </c:pt>
                <c:pt idx="2">
                  <c:v>Test 3</c:v>
                </c:pt>
                <c:pt idx="3">
                  <c:v>Test 4</c:v>
                </c:pt>
              </c:strCache>
            </c:strRef>
          </c:cat>
          <c:val>
            <c:numRef>
              <c:f>Sheet5!$B$66:$E$66</c:f>
              <c:numCache>
                <c:formatCode>General</c:formatCode>
                <c:ptCount val="4"/>
                <c:pt idx="0">
                  <c:v>0.77350000000000063</c:v>
                </c:pt>
                <c:pt idx="1">
                  <c:v>0.78550000000000009</c:v>
                </c:pt>
                <c:pt idx="2">
                  <c:v>0.76350000000000062</c:v>
                </c:pt>
                <c:pt idx="3">
                  <c:v>0.80999999999999994</c:v>
                </c:pt>
              </c:numCache>
            </c:numRef>
          </c:val>
          <c:smooth val="0"/>
          <c:extLst>
            <c:ext xmlns:c16="http://schemas.microsoft.com/office/drawing/2014/chart" uri="{C3380CC4-5D6E-409C-BE32-E72D297353CC}">
              <c16:uniqueId val="{00000000-CA8D-D74B-B2CC-4957FB34F1AD}"/>
            </c:ext>
          </c:extLst>
        </c:ser>
        <c:ser>
          <c:idx val="1"/>
          <c:order val="1"/>
          <c:tx>
            <c:strRef>
              <c:f>Sheet5!$A$67</c:f>
              <c:strCache>
                <c:ptCount val="1"/>
                <c:pt idx="0">
                  <c:v>Adjectives</c:v>
                </c:pt>
              </c:strCache>
            </c:strRef>
          </c:tx>
          <c:errBars>
            <c:errDir val="y"/>
            <c:errBarType val="both"/>
            <c:errValType val="cust"/>
            <c:noEndCap val="0"/>
            <c:plus>
              <c:numRef>
                <c:f>Sheet5!$F$63:$I$63</c:f>
                <c:numCache>
                  <c:formatCode>General</c:formatCode>
                  <c:ptCount val="4"/>
                  <c:pt idx="0">
                    <c:v>5.4410718758250903E-2</c:v>
                  </c:pt>
                  <c:pt idx="1">
                    <c:v>5.2799895334824494E-2</c:v>
                  </c:pt>
                  <c:pt idx="2">
                    <c:v>5.8137201605566804E-2</c:v>
                  </c:pt>
                  <c:pt idx="3">
                    <c:v>5.8489765186560065E-2</c:v>
                  </c:pt>
                </c:numCache>
              </c:numRef>
            </c:plus>
            <c:minus>
              <c:numRef>
                <c:f>Sheet5!$F$63:$I$63</c:f>
                <c:numCache>
                  <c:formatCode>General</c:formatCode>
                  <c:ptCount val="4"/>
                  <c:pt idx="0">
                    <c:v>5.4410718758250903E-2</c:v>
                  </c:pt>
                  <c:pt idx="1">
                    <c:v>5.2799895334824494E-2</c:v>
                  </c:pt>
                  <c:pt idx="2">
                    <c:v>5.8137201605566804E-2</c:v>
                  </c:pt>
                  <c:pt idx="3">
                    <c:v>5.8489765186560065E-2</c:v>
                  </c:pt>
                </c:numCache>
              </c:numRef>
            </c:minus>
          </c:errBars>
          <c:cat>
            <c:strRef>
              <c:f>Sheet5!$B$65:$E$65</c:f>
              <c:strCache>
                <c:ptCount val="4"/>
                <c:pt idx="0">
                  <c:v>Test 1</c:v>
                </c:pt>
                <c:pt idx="1">
                  <c:v>Test 2</c:v>
                </c:pt>
                <c:pt idx="2">
                  <c:v>Test 3</c:v>
                </c:pt>
                <c:pt idx="3">
                  <c:v>Test 4</c:v>
                </c:pt>
              </c:strCache>
            </c:strRef>
          </c:cat>
          <c:val>
            <c:numRef>
              <c:f>Sheet5!$B$67:$E$67</c:f>
              <c:numCache>
                <c:formatCode>General</c:formatCode>
                <c:ptCount val="4"/>
                <c:pt idx="0">
                  <c:v>0.5</c:v>
                </c:pt>
                <c:pt idx="1">
                  <c:v>0.61250000000000004</c:v>
                </c:pt>
                <c:pt idx="2">
                  <c:v>0.53749999999999998</c:v>
                </c:pt>
                <c:pt idx="3">
                  <c:v>0.65000000000000413</c:v>
                </c:pt>
              </c:numCache>
            </c:numRef>
          </c:val>
          <c:smooth val="0"/>
          <c:extLst>
            <c:ext xmlns:c16="http://schemas.microsoft.com/office/drawing/2014/chart" uri="{C3380CC4-5D6E-409C-BE32-E72D297353CC}">
              <c16:uniqueId val="{00000001-CA8D-D74B-B2CC-4957FB34F1AD}"/>
            </c:ext>
          </c:extLst>
        </c:ser>
        <c:ser>
          <c:idx val="2"/>
          <c:order val="2"/>
          <c:tx>
            <c:strRef>
              <c:f>Sheet5!$A$68</c:f>
              <c:strCache>
                <c:ptCount val="1"/>
                <c:pt idx="0">
                  <c:v>Nouns</c:v>
                </c:pt>
              </c:strCache>
            </c:strRef>
          </c:tx>
          <c:errBars>
            <c:errDir val="y"/>
            <c:errBarType val="both"/>
            <c:errValType val="cust"/>
            <c:noEndCap val="0"/>
            <c:plus>
              <c:numRef>
                <c:f>Sheet5!$N$63:$Q$63</c:f>
                <c:numCache>
                  <c:formatCode>General</c:formatCode>
                  <c:ptCount val="4"/>
                  <c:pt idx="0">
                    <c:v>3.0623993001704285E-2</c:v>
                  </c:pt>
                  <c:pt idx="1">
                    <c:v>5.3104167742079766E-2</c:v>
                  </c:pt>
                  <c:pt idx="2">
                    <c:v>4.7807040882015824E-2</c:v>
                  </c:pt>
                  <c:pt idx="3">
                    <c:v>5.9863441088425888E-2</c:v>
                  </c:pt>
                </c:numCache>
              </c:numRef>
            </c:plus>
            <c:minus>
              <c:numRef>
                <c:f>Sheet5!$N$63:$Q$63</c:f>
                <c:numCache>
                  <c:formatCode>General</c:formatCode>
                  <c:ptCount val="4"/>
                  <c:pt idx="0">
                    <c:v>3.0623993001704285E-2</c:v>
                  </c:pt>
                  <c:pt idx="1">
                    <c:v>5.3104167742079766E-2</c:v>
                  </c:pt>
                  <c:pt idx="2">
                    <c:v>4.7807040882015824E-2</c:v>
                  </c:pt>
                  <c:pt idx="3">
                    <c:v>5.9863441088425888E-2</c:v>
                  </c:pt>
                </c:numCache>
              </c:numRef>
            </c:minus>
          </c:errBars>
          <c:cat>
            <c:strRef>
              <c:f>Sheet5!$B$65:$E$65</c:f>
              <c:strCache>
                <c:ptCount val="4"/>
                <c:pt idx="0">
                  <c:v>Test 1</c:v>
                </c:pt>
                <c:pt idx="1">
                  <c:v>Test 2</c:v>
                </c:pt>
                <c:pt idx="2">
                  <c:v>Test 3</c:v>
                </c:pt>
                <c:pt idx="3">
                  <c:v>Test 4</c:v>
                </c:pt>
              </c:strCache>
            </c:strRef>
          </c:cat>
          <c:val>
            <c:numRef>
              <c:f>Sheet5!$B$68:$E$68</c:f>
              <c:numCache>
                <c:formatCode>General</c:formatCode>
                <c:ptCount val="4"/>
                <c:pt idx="0">
                  <c:v>0.55249999999999999</c:v>
                </c:pt>
                <c:pt idx="1">
                  <c:v>0.57700000000000062</c:v>
                </c:pt>
                <c:pt idx="2">
                  <c:v>0.6155000000000006</c:v>
                </c:pt>
                <c:pt idx="3">
                  <c:v>0.62100000000000366</c:v>
                </c:pt>
              </c:numCache>
            </c:numRef>
          </c:val>
          <c:smooth val="0"/>
          <c:extLst>
            <c:ext xmlns:c16="http://schemas.microsoft.com/office/drawing/2014/chart" uri="{C3380CC4-5D6E-409C-BE32-E72D297353CC}">
              <c16:uniqueId val="{00000002-CA8D-D74B-B2CC-4957FB34F1AD}"/>
            </c:ext>
          </c:extLst>
        </c:ser>
        <c:ser>
          <c:idx val="3"/>
          <c:order val="3"/>
          <c:tx>
            <c:strRef>
              <c:f>Sheet5!$A$69</c:f>
              <c:strCache>
                <c:ptCount val="1"/>
                <c:pt idx="0">
                  <c:v>Verbs</c:v>
                </c:pt>
              </c:strCache>
            </c:strRef>
          </c:tx>
          <c:errBars>
            <c:errDir val="y"/>
            <c:errBarType val="both"/>
            <c:errValType val="cust"/>
            <c:noEndCap val="0"/>
            <c:plus>
              <c:numRef>
                <c:f>Sheet5!$R$63:$U$63</c:f>
                <c:numCache>
                  <c:formatCode>General</c:formatCode>
                  <c:ptCount val="4"/>
                  <c:pt idx="0">
                    <c:v>6.4379630645922045E-2</c:v>
                  </c:pt>
                  <c:pt idx="1">
                    <c:v>6.3543913535195673E-2</c:v>
                  </c:pt>
                  <c:pt idx="2">
                    <c:v>7.3168425027826806E-2</c:v>
                  </c:pt>
                  <c:pt idx="3">
                    <c:v>6.25E-2</c:v>
                  </c:pt>
                </c:numCache>
              </c:numRef>
            </c:plus>
            <c:minus>
              <c:numRef>
                <c:f>Sheet5!$R$63:$U$63</c:f>
                <c:numCache>
                  <c:formatCode>General</c:formatCode>
                  <c:ptCount val="4"/>
                  <c:pt idx="0">
                    <c:v>6.4379630645922045E-2</c:v>
                  </c:pt>
                  <c:pt idx="1">
                    <c:v>6.3543913535195673E-2</c:v>
                  </c:pt>
                  <c:pt idx="2">
                    <c:v>7.3168425027826806E-2</c:v>
                  </c:pt>
                  <c:pt idx="3">
                    <c:v>6.25E-2</c:v>
                  </c:pt>
                </c:numCache>
              </c:numRef>
            </c:minus>
          </c:errBars>
          <c:cat>
            <c:strRef>
              <c:f>Sheet5!$B$65:$E$65</c:f>
              <c:strCache>
                <c:ptCount val="4"/>
                <c:pt idx="0">
                  <c:v>Test 1</c:v>
                </c:pt>
                <c:pt idx="1">
                  <c:v>Test 2</c:v>
                </c:pt>
                <c:pt idx="2">
                  <c:v>Test 3</c:v>
                </c:pt>
                <c:pt idx="3">
                  <c:v>Test 4</c:v>
                </c:pt>
              </c:strCache>
            </c:strRef>
          </c:cat>
          <c:val>
            <c:numRef>
              <c:f>Sheet5!$B$69:$E$69</c:f>
              <c:numCache>
                <c:formatCode>General</c:formatCode>
                <c:ptCount val="4"/>
                <c:pt idx="0">
                  <c:v>0.70000000000000062</c:v>
                </c:pt>
                <c:pt idx="1">
                  <c:v>0.78749999999999998</c:v>
                </c:pt>
                <c:pt idx="2">
                  <c:v>0.71250000000000002</c:v>
                </c:pt>
                <c:pt idx="3">
                  <c:v>0.8125</c:v>
                </c:pt>
              </c:numCache>
            </c:numRef>
          </c:val>
          <c:smooth val="0"/>
          <c:extLst>
            <c:ext xmlns:c16="http://schemas.microsoft.com/office/drawing/2014/chart" uri="{C3380CC4-5D6E-409C-BE32-E72D297353CC}">
              <c16:uniqueId val="{00000003-CA8D-D74B-B2CC-4957FB34F1AD}"/>
            </c:ext>
          </c:extLst>
        </c:ser>
        <c:ser>
          <c:idx val="4"/>
          <c:order val="4"/>
          <c:tx>
            <c:strRef>
              <c:f>Sheet5!$A$70</c:f>
              <c:strCache>
                <c:ptCount val="1"/>
                <c:pt idx="0">
                  <c:v>Markers</c:v>
                </c:pt>
              </c:strCache>
            </c:strRef>
          </c:tx>
          <c:errBars>
            <c:errDir val="y"/>
            <c:errBarType val="both"/>
            <c:errValType val="cust"/>
            <c:noEndCap val="0"/>
            <c:plus>
              <c:numRef>
                <c:f>Sheet5!$J$63:$M$63</c:f>
                <c:numCache>
                  <c:formatCode>General</c:formatCode>
                  <c:ptCount val="4"/>
                  <c:pt idx="0">
                    <c:v>4.4020778586576798E-2</c:v>
                  </c:pt>
                  <c:pt idx="1">
                    <c:v>4.0025649670916576E-2</c:v>
                  </c:pt>
                  <c:pt idx="2">
                    <c:v>5.1678535705179648E-2</c:v>
                  </c:pt>
                  <c:pt idx="3">
                    <c:v>4.5130804044291414E-2</c:v>
                  </c:pt>
                </c:numCache>
              </c:numRef>
            </c:plus>
            <c:minus>
              <c:numRef>
                <c:f>Sheet5!$J$63:$M$63</c:f>
                <c:numCache>
                  <c:formatCode>General</c:formatCode>
                  <c:ptCount val="4"/>
                  <c:pt idx="0">
                    <c:v>4.4020778586576798E-2</c:v>
                  </c:pt>
                  <c:pt idx="1">
                    <c:v>4.0025649670916576E-2</c:v>
                  </c:pt>
                  <c:pt idx="2">
                    <c:v>5.1678535705179648E-2</c:v>
                  </c:pt>
                  <c:pt idx="3">
                    <c:v>4.5130804044291414E-2</c:v>
                  </c:pt>
                </c:numCache>
              </c:numRef>
            </c:minus>
          </c:errBars>
          <c:cat>
            <c:strRef>
              <c:f>Sheet5!$B$65:$E$65</c:f>
              <c:strCache>
                <c:ptCount val="4"/>
                <c:pt idx="0">
                  <c:v>Test 1</c:v>
                </c:pt>
                <c:pt idx="1">
                  <c:v>Test 2</c:v>
                </c:pt>
                <c:pt idx="2">
                  <c:v>Test 3</c:v>
                </c:pt>
                <c:pt idx="3">
                  <c:v>Test 4</c:v>
                </c:pt>
              </c:strCache>
            </c:strRef>
          </c:cat>
          <c:val>
            <c:numRef>
              <c:f>Sheet5!$B$70:$E$70</c:f>
              <c:numCache>
                <c:formatCode>General</c:formatCode>
                <c:ptCount val="4"/>
                <c:pt idx="0">
                  <c:v>0.45250000000000001</c:v>
                </c:pt>
                <c:pt idx="1">
                  <c:v>0.55900000000000005</c:v>
                </c:pt>
                <c:pt idx="2">
                  <c:v>0.52650000000000008</c:v>
                </c:pt>
                <c:pt idx="3">
                  <c:v>0.48900000000000032</c:v>
                </c:pt>
              </c:numCache>
            </c:numRef>
          </c:val>
          <c:smooth val="0"/>
          <c:extLst>
            <c:ext xmlns:c16="http://schemas.microsoft.com/office/drawing/2014/chart" uri="{C3380CC4-5D6E-409C-BE32-E72D297353CC}">
              <c16:uniqueId val="{00000004-CA8D-D74B-B2CC-4957FB34F1AD}"/>
            </c:ext>
          </c:extLst>
        </c:ser>
        <c:dLbls>
          <c:showLegendKey val="0"/>
          <c:showVal val="0"/>
          <c:showCatName val="0"/>
          <c:showSerName val="0"/>
          <c:showPercent val="0"/>
          <c:showBubbleSize val="0"/>
        </c:dLbls>
        <c:marker val="1"/>
        <c:smooth val="0"/>
        <c:axId val="151042304"/>
        <c:axId val="151052288"/>
      </c:lineChart>
      <c:catAx>
        <c:axId val="151042304"/>
        <c:scaling>
          <c:orientation val="minMax"/>
        </c:scaling>
        <c:delete val="0"/>
        <c:axPos val="b"/>
        <c:numFmt formatCode="General" sourceLinked="0"/>
        <c:majorTickMark val="out"/>
        <c:minorTickMark val="none"/>
        <c:tickLblPos val="nextTo"/>
        <c:crossAx val="151052288"/>
        <c:crosses val="autoZero"/>
        <c:auto val="1"/>
        <c:lblAlgn val="ctr"/>
        <c:lblOffset val="100"/>
        <c:noMultiLvlLbl val="0"/>
      </c:catAx>
      <c:valAx>
        <c:axId val="151052288"/>
        <c:scaling>
          <c:orientation val="minMax"/>
        </c:scaling>
        <c:delete val="0"/>
        <c:axPos val="l"/>
        <c:majorGridlines/>
        <c:title>
          <c:tx>
            <c:rich>
              <a:bodyPr rot="-5400000" vert="horz"/>
              <a:lstStyle/>
              <a:p>
                <a:pPr>
                  <a:defRPr/>
                </a:pPr>
                <a:r>
                  <a:rPr lang="en-US"/>
                  <a:t>Proportion correct</a:t>
                </a:r>
              </a:p>
            </c:rich>
          </c:tx>
          <c:overlay val="0"/>
        </c:title>
        <c:numFmt formatCode="General" sourceLinked="1"/>
        <c:majorTickMark val="out"/>
        <c:minorTickMark val="none"/>
        <c:tickLblPos val="nextTo"/>
        <c:crossAx val="151042304"/>
        <c:crosses val="autoZero"/>
        <c:crossBetween val="between"/>
      </c:valAx>
    </c:plotArea>
    <c:legend>
      <c:legendPos val="r"/>
      <c:overlay val="0"/>
    </c:legend>
    <c:plotVisOnly val="1"/>
    <c:dispBlanksAs val="gap"/>
    <c:showDLblsOverMax val="0"/>
  </c:chart>
  <c:txPr>
    <a:bodyPr/>
    <a:lstStyle/>
    <a:p>
      <a:pPr>
        <a:defRPr sz="1200">
          <a:latin typeface="Arial" pitchFamily="34" charset="0"/>
          <a:cs typeface="Arial"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Massed</c:v>
          </c:tx>
          <c:spPr>
            <a:ln w="28575" cap="rnd">
              <a:solidFill>
                <a:schemeClr val="accent1"/>
              </a:solidFill>
              <a:round/>
            </a:ln>
            <a:effectLst/>
          </c:spPr>
          <c:marker>
            <c:symbol val="none"/>
          </c:marker>
          <c:errBars>
            <c:errDir val="y"/>
            <c:errBarType val="both"/>
            <c:errValType val="stdErr"/>
            <c:noEndCap val="0"/>
            <c:spPr>
              <a:noFill/>
              <a:ln w="9525" cap="flat" cmpd="sng" algn="ctr">
                <a:solidFill>
                  <a:schemeClr val="tx1">
                    <a:lumMod val="65000"/>
                    <a:lumOff val="35000"/>
                  </a:schemeClr>
                </a:solidFill>
                <a:round/>
              </a:ln>
              <a:effectLst/>
            </c:spPr>
          </c:errBars>
          <c:cat>
            <c:strRef>
              <c:f>Training!$C$2:$N$2</c:f>
              <c:strCache>
                <c:ptCount val="12"/>
                <c:pt idx="0">
                  <c:v>TrainingBlock 1</c:v>
                </c:pt>
                <c:pt idx="1">
                  <c:v>TrainingBlock2</c:v>
                </c:pt>
                <c:pt idx="2">
                  <c:v>TrainingBlock3</c:v>
                </c:pt>
                <c:pt idx="3">
                  <c:v>TrainingBlock4</c:v>
                </c:pt>
                <c:pt idx="4">
                  <c:v>TrainingBlock5</c:v>
                </c:pt>
                <c:pt idx="5">
                  <c:v>TrainingBlock6</c:v>
                </c:pt>
                <c:pt idx="6">
                  <c:v>TrainingBlock7</c:v>
                </c:pt>
                <c:pt idx="7">
                  <c:v>TrainingBlock8</c:v>
                </c:pt>
                <c:pt idx="8">
                  <c:v>TrainingBlock9</c:v>
                </c:pt>
                <c:pt idx="9">
                  <c:v>TrainingBlock10</c:v>
                </c:pt>
                <c:pt idx="10">
                  <c:v>TrainingBlock11</c:v>
                </c:pt>
                <c:pt idx="11">
                  <c:v>TrainingBlock12</c:v>
                </c:pt>
              </c:strCache>
            </c:strRef>
          </c:cat>
          <c:val>
            <c:numRef>
              <c:f>Training!$C$35:$N$35</c:f>
              <c:numCache>
                <c:formatCode>0.00</c:formatCode>
                <c:ptCount val="12"/>
                <c:pt idx="0">
                  <c:v>0.53406249999999944</c:v>
                </c:pt>
                <c:pt idx="1">
                  <c:v>0.58718749999999931</c:v>
                </c:pt>
                <c:pt idx="2">
                  <c:v>0.67718749999999994</c:v>
                </c:pt>
                <c:pt idx="3">
                  <c:v>0.71218749999999953</c:v>
                </c:pt>
                <c:pt idx="4">
                  <c:v>0.72781249999999997</c:v>
                </c:pt>
                <c:pt idx="5">
                  <c:v>0.76531249999999951</c:v>
                </c:pt>
                <c:pt idx="6">
                  <c:v>0.76062500000000111</c:v>
                </c:pt>
                <c:pt idx="7">
                  <c:v>0.78781249999999958</c:v>
                </c:pt>
                <c:pt idx="8">
                  <c:v>0.83906249999999949</c:v>
                </c:pt>
                <c:pt idx="9">
                  <c:v>0.8334374999999995</c:v>
                </c:pt>
                <c:pt idx="10">
                  <c:v>0.80781249999999949</c:v>
                </c:pt>
                <c:pt idx="11">
                  <c:v>0.81562500000000093</c:v>
                </c:pt>
              </c:numCache>
            </c:numRef>
          </c:val>
          <c:smooth val="0"/>
          <c:extLst>
            <c:ext xmlns:c16="http://schemas.microsoft.com/office/drawing/2014/chart" uri="{C3380CC4-5D6E-409C-BE32-E72D297353CC}">
              <c16:uniqueId val="{00000000-6736-0E4C-B7BB-867F6693D10F}"/>
            </c:ext>
          </c:extLst>
        </c:ser>
        <c:ser>
          <c:idx val="1"/>
          <c:order val="1"/>
          <c:tx>
            <c:v>Distributed</c:v>
          </c:tx>
          <c:spPr>
            <a:ln w="28575" cap="rnd">
              <a:solidFill>
                <a:schemeClr val="accent2"/>
              </a:solidFill>
              <a:round/>
            </a:ln>
            <a:effectLst/>
          </c:spPr>
          <c:marker>
            <c:symbol val="none"/>
          </c:marker>
          <c:errBars>
            <c:errDir val="y"/>
            <c:errBarType val="both"/>
            <c:errValType val="stdErr"/>
            <c:noEndCap val="0"/>
            <c:spPr>
              <a:noFill/>
              <a:ln w="9525" cap="flat" cmpd="sng" algn="ctr">
                <a:solidFill>
                  <a:schemeClr val="tx1">
                    <a:lumMod val="65000"/>
                    <a:lumOff val="35000"/>
                  </a:schemeClr>
                </a:solidFill>
                <a:round/>
              </a:ln>
              <a:effectLst/>
            </c:spPr>
          </c:errBars>
          <c:cat>
            <c:strRef>
              <c:f>Training!$C$2:$N$2</c:f>
              <c:strCache>
                <c:ptCount val="12"/>
                <c:pt idx="0">
                  <c:v>TrainingBlock 1</c:v>
                </c:pt>
                <c:pt idx="1">
                  <c:v>TrainingBlock2</c:v>
                </c:pt>
                <c:pt idx="2">
                  <c:v>TrainingBlock3</c:v>
                </c:pt>
                <c:pt idx="3">
                  <c:v>TrainingBlock4</c:v>
                </c:pt>
                <c:pt idx="4">
                  <c:v>TrainingBlock5</c:v>
                </c:pt>
                <c:pt idx="5">
                  <c:v>TrainingBlock6</c:v>
                </c:pt>
                <c:pt idx="6">
                  <c:v>TrainingBlock7</c:v>
                </c:pt>
                <c:pt idx="7">
                  <c:v>TrainingBlock8</c:v>
                </c:pt>
                <c:pt idx="8">
                  <c:v>TrainingBlock9</c:v>
                </c:pt>
                <c:pt idx="9">
                  <c:v>TrainingBlock10</c:v>
                </c:pt>
                <c:pt idx="10">
                  <c:v>TrainingBlock11</c:v>
                </c:pt>
                <c:pt idx="11">
                  <c:v>TrainingBlock12</c:v>
                </c:pt>
              </c:strCache>
            </c:strRef>
          </c:cat>
          <c:val>
            <c:numRef>
              <c:f>Training!$C$72:$N$72</c:f>
              <c:numCache>
                <c:formatCode>0.00</c:formatCode>
                <c:ptCount val="12"/>
                <c:pt idx="0">
                  <c:v>0.54709677419354863</c:v>
                </c:pt>
                <c:pt idx="1">
                  <c:v>0.58419354838709658</c:v>
                </c:pt>
                <c:pt idx="2">
                  <c:v>0.71322580645161382</c:v>
                </c:pt>
                <c:pt idx="3">
                  <c:v>0.78387096774193499</c:v>
                </c:pt>
                <c:pt idx="4">
                  <c:v>0.77806451612903316</c:v>
                </c:pt>
                <c:pt idx="5">
                  <c:v>0.79903225806451605</c:v>
                </c:pt>
                <c:pt idx="6">
                  <c:v>0.80741935483870986</c:v>
                </c:pt>
                <c:pt idx="7">
                  <c:v>0.85967741935484021</c:v>
                </c:pt>
                <c:pt idx="8">
                  <c:v>0.85225806451612962</c:v>
                </c:pt>
                <c:pt idx="9">
                  <c:v>0.83548387096774157</c:v>
                </c:pt>
                <c:pt idx="10">
                  <c:v>0.90612903225806563</c:v>
                </c:pt>
                <c:pt idx="11">
                  <c:v>0.87838709677419435</c:v>
                </c:pt>
              </c:numCache>
            </c:numRef>
          </c:val>
          <c:smooth val="0"/>
          <c:extLst>
            <c:ext xmlns:c16="http://schemas.microsoft.com/office/drawing/2014/chart" uri="{C3380CC4-5D6E-409C-BE32-E72D297353CC}">
              <c16:uniqueId val="{00000001-6736-0E4C-B7BB-867F6693D10F}"/>
            </c:ext>
          </c:extLst>
        </c:ser>
        <c:dLbls>
          <c:showLegendKey val="0"/>
          <c:showVal val="0"/>
          <c:showCatName val="0"/>
          <c:showSerName val="0"/>
          <c:showPercent val="0"/>
          <c:showBubbleSize val="0"/>
        </c:dLbls>
        <c:smooth val="0"/>
        <c:axId val="151259392"/>
        <c:axId val="151285760"/>
      </c:lineChart>
      <c:catAx>
        <c:axId val="15125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51285760"/>
        <c:crosses val="autoZero"/>
        <c:auto val="1"/>
        <c:lblAlgn val="ctr"/>
        <c:lblOffset val="100"/>
        <c:noMultiLvlLbl val="0"/>
      </c:catAx>
      <c:valAx>
        <c:axId val="151285760"/>
        <c:scaling>
          <c:orientation val="minMax"/>
          <c:min val="0.4"/>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Proportion correct</a:t>
                </a:r>
              </a:p>
            </c:rich>
          </c:tx>
          <c:overlay val="0"/>
          <c:spPr>
            <a:noFill/>
            <a:ln>
              <a:noFill/>
            </a:ln>
            <a:effectLst/>
          </c:spPr>
        </c:title>
        <c:numFmt formatCode="0.00" sourceLinked="1"/>
        <c:majorTickMark val="none"/>
        <c:minorTickMark val="none"/>
        <c:tickLblPos val="nextTo"/>
        <c:spPr>
          <a:noFill/>
          <a:ln>
            <a:noFill/>
          </a:ln>
          <a:effectLst/>
        </c:spPr>
        <c:txPr>
          <a:bodyPr rot="-60000000" vert="horz"/>
          <a:lstStyle/>
          <a:p>
            <a:pPr>
              <a:defRPr/>
            </a:pPr>
            <a:endParaRPr lang="en-US"/>
          </a:p>
        </c:txPr>
        <c:crossAx val="151259392"/>
        <c:crosses val="autoZero"/>
        <c:crossBetween val="between"/>
      </c:valAx>
      <c:spPr>
        <a:noFill/>
        <a:ln>
          <a:noFill/>
        </a:ln>
        <a:effectLst/>
      </c:spPr>
    </c:plotArea>
    <c:legend>
      <c:legendPos val="t"/>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Tabelle1!$B$34</c:f>
              <c:strCache>
                <c:ptCount val="1"/>
                <c:pt idx="0">
                  <c:v>explicit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Tabelle1!$C$34:$Z$34</c:f>
              <c:numCache>
                <c:formatCode>General</c:formatCode>
                <c:ptCount val="24"/>
                <c:pt idx="0">
                  <c:v>52</c:v>
                </c:pt>
                <c:pt idx="1">
                  <c:v>58</c:v>
                </c:pt>
                <c:pt idx="2">
                  <c:v>61</c:v>
                </c:pt>
                <c:pt idx="3">
                  <c:v>66</c:v>
                </c:pt>
                <c:pt idx="4">
                  <c:v>67</c:v>
                </c:pt>
                <c:pt idx="5">
                  <c:v>72</c:v>
                </c:pt>
                <c:pt idx="6">
                  <c:v>70</c:v>
                </c:pt>
                <c:pt idx="7">
                  <c:v>73</c:v>
                </c:pt>
                <c:pt idx="8">
                  <c:v>77</c:v>
                </c:pt>
                <c:pt idx="9">
                  <c:v>78</c:v>
                </c:pt>
                <c:pt idx="10">
                  <c:v>80</c:v>
                </c:pt>
                <c:pt idx="11">
                  <c:v>79</c:v>
                </c:pt>
                <c:pt idx="12">
                  <c:v>81</c:v>
                </c:pt>
                <c:pt idx="13">
                  <c:v>83</c:v>
                </c:pt>
                <c:pt idx="14">
                  <c:v>85</c:v>
                </c:pt>
                <c:pt idx="15">
                  <c:v>83</c:v>
                </c:pt>
                <c:pt idx="16">
                  <c:v>85</c:v>
                </c:pt>
                <c:pt idx="17">
                  <c:v>88</c:v>
                </c:pt>
                <c:pt idx="18">
                  <c:v>84</c:v>
                </c:pt>
                <c:pt idx="19">
                  <c:v>84</c:v>
                </c:pt>
                <c:pt idx="20">
                  <c:v>88</c:v>
                </c:pt>
                <c:pt idx="21">
                  <c:v>85</c:v>
                </c:pt>
                <c:pt idx="22">
                  <c:v>86</c:v>
                </c:pt>
                <c:pt idx="23">
                  <c:v>85</c:v>
                </c:pt>
              </c:numCache>
            </c:numRef>
          </c:val>
          <c:smooth val="0"/>
          <c:extLst>
            <c:ext xmlns:c16="http://schemas.microsoft.com/office/drawing/2014/chart" uri="{C3380CC4-5D6E-409C-BE32-E72D297353CC}">
              <c16:uniqueId val="{00000000-0F71-2A41-B3DB-0DFABEE33769}"/>
            </c:ext>
          </c:extLst>
        </c:ser>
        <c:ser>
          <c:idx val="1"/>
          <c:order val="1"/>
          <c:tx>
            <c:strRef>
              <c:f>Tabelle1!$B$35</c:f>
              <c:strCache>
                <c:ptCount val="1"/>
                <c:pt idx="0">
                  <c:v>explicit partly</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Tabelle1!$C$35:$Z$35</c:f>
              <c:numCache>
                <c:formatCode>General</c:formatCode>
                <c:ptCount val="24"/>
                <c:pt idx="0">
                  <c:v>50</c:v>
                </c:pt>
                <c:pt idx="1">
                  <c:v>59</c:v>
                </c:pt>
                <c:pt idx="2">
                  <c:v>58</c:v>
                </c:pt>
                <c:pt idx="3">
                  <c:v>66</c:v>
                </c:pt>
                <c:pt idx="4">
                  <c:v>65</c:v>
                </c:pt>
                <c:pt idx="5">
                  <c:v>67</c:v>
                </c:pt>
                <c:pt idx="6">
                  <c:v>66</c:v>
                </c:pt>
                <c:pt idx="7">
                  <c:v>64</c:v>
                </c:pt>
                <c:pt idx="8">
                  <c:v>63</c:v>
                </c:pt>
                <c:pt idx="9">
                  <c:v>69</c:v>
                </c:pt>
                <c:pt idx="10">
                  <c:v>68</c:v>
                </c:pt>
                <c:pt idx="11">
                  <c:v>72</c:v>
                </c:pt>
                <c:pt idx="12">
                  <c:v>70</c:v>
                </c:pt>
                <c:pt idx="13">
                  <c:v>69</c:v>
                </c:pt>
                <c:pt idx="14">
                  <c:v>69</c:v>
                </c:pt>
                <c:pt idx="15">
                  <c:v>73</c:v>
                </c:pt>
                <c:pt idx="16">
                  <c:v>66</c:v>
                </c:pt>
                <c:pt idx="17">
                  <c:v>69</c:v>
                </c:pt>
                <c:pt idx="18">
                  <c:v>71</c:v>
                </c:pt>
                <c:pt idx="19">
                  <c:v>71</c:v>
                </c:pt>
                <c:pt idx="20">
                  <c:v>73</c:v>
                </c:pt>
                <c:pt idx="21">
                  <c:v>71</c:v>
                </c:pt>
                <c:pt idx="22">
                  <c:v>71</c:v>
                </c:pt>
                <c:pt idx="23">
                  <c:v>72</c:v>
                </c:pt>
              </c:numCache>
            </c:numRef>
          </c:val>
          <c:smooth val="0"/>
          <c:extLst>
            <c:ext xmlns:c16="http://schemas.microsoft.com/office/drawing/2014/chart" uri="{C3380CC4-5D6E-409C-BE32-E72D297353CC}">
              <c16:uniqueId val="{00000001-0F71-2A41-B3DB-0DFABEE33769}"/>
            </c:ext>
          </c:extLst>
        </c:ser>
        <c:ser>
          <c:idx val="2"/>
          <c:order val="2"/>
          <c:tx>
            <c:strRef>
              <c:f>Tabelle1!$B$36</c:f>
              <c:strCache>
                <c:ptCount val="1"/>
                <c:pt idx="0">
                  <c:v>incidental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Tabelle1!$C$36:$Z$36</c:f>
              <c:numCache>
                <c:formatCode>General</c:formatCode>
                <c:ptCount val="24"/>
                <c:pt idx="0">
                  <c:v>55</c:v>
                </c:pt>
                <c:pt idx="1">
                  <c:v>50</c:v>
                </c:pt>
                <c:pt idx="2">
                  <c:v>52</c:v>
                </c:pt>
                <c:pt idx="3">
                  <c:v>56</c:v>
                </c:pt>
                <c:pt idx="4">
                  <c:v>61</c:v>
                </c:pt>
                <c:pt idx="5">
                  <c:v>63</c:v>
                </c:pt>
                <c:pt idx="6">
                  <c:v>62</c:v>
                </c:pt>
                <c:pt idx="7">
                  <c:v>61</c:v>
                </c:pt>
                <c:pt idx="8">
                  <c:v>66</c:v>
                </c:pt>
                <c:pt idx="9">
                  <c:v>65</c:v>
                </c:pt>
                <c:pt idx="10">
                  <c:v>63</c:v>
                </c:pt>
                <c:pt idx="11">
                  <c:v>63</c:v>
                </c:pt>
                <c:pt idx="12">
                  <c:v>64</c:v>
                </c:pt>
                <c:pt idx="13">
                  <c:v>65</c:v>
                </c:pt>
                <c:pt idx="14">
                  <c:v>65</c:v>
                </c:pt>
                <c:pt idx="15">
                  <c:v>63</c:v>
                </c:pt>
                <c:pt idx="16">
                  <c:v>64</c:v>
                </c:pt>
                <c:pt idx="17">
                  <c:v>67</c:v>
                </c:pt>
                <c:pt idx="18">
                  <c:v>67</c:v>
                </c:pt>
                <c:pt idx="19">
                  <c:v>68</c:v>
                </c:pt>
                <c:pt idx="20">
                  <c:v>65</c:v>
                </c:pt>
                <c:pt idx="21">
                  <c:v>67</c:v>
                </c:pt>
                <c:pt idx="22">
                  <c:v>68</c:v>
                </c:pt>
                <c:pt idx="23">
                  <c:v>66</c:v>
                </c:pt>
              </c:numCache>
            </c:numRef>
          </c:val>
          <c:smooth val="0"/>
          <c:extLst>
            <c:ext xmlns:c16="http://schemas.microsoft.com/office/drawing/2014/chart" uri="{C3380CC4-5D6E-409C-BE32-E72D297353CC}">
              <c16:uniqueId val="{00000002-0F71-2A41-B3DB-0DFABEE33769}"/>
            </c:ext>
          </c:extLst>
        </c:ser>
        <c:dLbls>
          <c:showLegendKey val="0"/>
          <c:showVal val="0"/>
          <c:showCatName val="0"/>
          <c:showSerName val="0"/>
          <c:showPercent val="0"/>
          <c:showBubbleSize val="0"/>
        </c:dLbls>
        <c:marker val="1"/>
        <c:smooth val="0"/>
        <c:axId val="201453952"/>
        <c:axId val="201455872"/>
      </c:lineChart>
      <c:catAx>
        <c:axId val="20145395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201455872"/>
        <c:crosses val="autoZero"/>
        <c:auto val="1"/>
        <c:lblAlgn val="ctr"/>
        <c:lblOffset val="100"/>
        <c:noMultiLvlLbl val="0"/>
      </c:catAx>
      <c:valAx>
        <c:axId val="201455872"/>
        <c:scaling>
          <c:orientation val="minMax"/>
          <c:max val="90"/>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solidFill>
              <a:schemeClr val="accent1"/>
            </a:solidFill>
          </a:ln>
          <a:effectLst/>
        </c:spPr>
        <c:txPr>
          <a:bodyPr rot="-60000000" vert="horz"/>
          <a:lstStyle/>
          <a:p>
            <a:pPr>
              <a:defRPr/>
            </a:pPr>
            <a:endParaRPr lang="en-US"/>
          </a:p>
        </c:txPr>
        <c:crossAx val="201453952"/>
        <c:crosses val="autoZero"/>
        <c:crossBetween val="between"/>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2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2CDB6F-9360-4AC5-A1A4-B746F8B27D7E}" type="datetimeFigureOut">
              <a:rPr lang="en-GB" smtClean="0"/>
              <a:pPr/>
              <a:t>14/03/2023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8AF62-0413-459D-A055-9BD345497D1F}" type="slidenum">
              <a:rPr lang="en-GB" smtClean="0"/>
              <a:pPr/>
              <a:t>‹#›</a:t>
            </a:fld>
            <a:endParaRPr lang="en-GB"/>
          </a:p>
        </p:txBody>
      </p:sp>
    </p:spTree>
    <p:extLst>
      <p:ext uri="{BB962C8B-B14F-4D97-AF65-F5344CB8AC3E}">
        <p14:creationId xmlns:p14="http://schemas.microsoft.com/office/powerpoint/2010/main" val="377316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endParaRPr lang="en-US" sz="1200" kern="1200" dirty="0">
              <a:solidFill>
                <a:srgbClr val="731F43"/>
              </a:solidFill>
              <a:latin typeface="Lucida Grande" pitchFamily="80" charset="0"/>
              <a:ea typeface="ＭＳ Ｐゴシック" charset="-128"/>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938" lvl="0" indent="-7938">
              <a:buNone/>
            </a:pPr>
            <a:r>
              <a:rPr lang="en-GB" dirty="0"/>
              <a:t>What are the units of SL? </a:t>
            </a:r>
          </a:p>
          <a:p>
            <a:r>
              <a:rPr lang="en-GB" sz="1200" dirty="0"/>
              <a:t>Speech sounds, lexical categories, syntactic phrases, etc.</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10</a:t>
            </a:fld>
            <a:endParaRPr lang="en-GB"/>
          </a:p>
        </p:txBody>
      </p:sp>
    </p:spTree>
    <p:extLst>
      <p:ext uri="{BB962C8B-B14F-4D97-AF65-F5344CB8AC3E}">
        <p14:creationId xmlns:p14="http://schemas.microsoft.com/office/powerpoint/2010/main" val="782760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11</a:t>
            </a:fld>
            <a:endParaRPr lang="en-GB"/>
          </a:p>
        </p:txBody>
      </p:sp>
    </p:spTree>
    <p:extLst>
      <p:ext uri="{BB962C8B-B14F-4D97-AF65-F5344CB8AC3E}">
        <p14:creationId xmlns:p14="http://schemas.microsoft.com/office/powerpoint/2010/main" val="78276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12</a:t>
            </a:fld>
            <a:endParaRPr lang="en-GB"/>
          </a:p>
        </p:txBody>
      </p:sp>
    </p:spTree>
    <p:extLst>
      <p:ext uri="{BB962C8B-B14F-4D97-AF65-F5344CB8AC3E}">
        <p14:creationId xmlns:p14="http://schemas.microsoft.com/office/powerpoint/2010/main" val="782760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13</a:t>
            </a:fld>
            <a:endParaRPr lang="en-GB"/>
          </a:p>
        </p:txBody>
      </p:sp>
    </p:spTree>
    <p:extLst>
      <p:ext uri="{BB962C8B-B14F-4D97-AF65-F5344CB8AC3E}">
        <p14:creationId xmlns:p14="http://schemas.microsoft.com/office/powerpoint/2010/main" val="782760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Fundamental process, underpins many complex behaviors: Language acquisition, music cognition, social interaction, intuitive decision making, etc.</a:t>
            </a:r>
          </a:p>
        </p:txBody>
      </p:sp>
      <p:sp>
        <p:nvSpPr>
          <p:cNvPr id="4" name="Slide Number Placeholder 3"/>
          <p:cNvSpPr>
            <a:spLocks noGrp="1"/>
          </p:cNvSpPr>
          <p:nvPr>
            <p:ph type="sldNum" sz="quarter" idx="10"/>
          </p:nvPr>
        </p:nvSpPr>
        <p:spPr/>
        <p:txBody>
          <a:bodyPr/>
          <a:lstStyle/>
          <a:p>
            <a:fld id="{0EC8AF62-0413-459D-A055-9BD345497D1F}" type="slidenum">
              <a:rPr lang="en-GB" smtClean="0"/>
              <a:pPr/>
              <a:t>15</a:t>
            </a:fld>
            <a:endParaRPr lang="en-GB"/>
          </a:p>
        </p:txBody>
      </p:sp>
    </p:spTree>
    <p:extLst>
      <p:ext uri="{BB962C8B-B14F-4D97-AF65-F5344CB8AC3E}">
        <p14:creationId xmlns:p14="http://schemas.microsoft.com/office/powerpoint/2010/main" val="2543984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Social interaction, music cognition, intuitive decision-making, etc.</a:t>
            </a:r>
          </a:p>
        </p:txBody>
      </p:sp>
      <p:sp>
        <p:nvSpPr>
          <p:cNvPr id="4" name="Slide Number Placeholder 3"/>
          <p:cNvSpPr>
            <a:spLocks noGrp="1"/>
          </p:cNvSpPr>
          <p:nvPr>
            <p:ph type="sldNum" sz="quarter" idx="10"/>
          </p:nvPr>
        </p:nvSpPr>
        <p:spPr/>
        <p:txBody>
          <a:bodyPr/>
          <a:lstStyle/>
          <a:p>
            <a:fld id="{0EC8AF62-0413-459D-A055-9BD345497D1F}" type="slidenum">
              <a:rPr lang="en-GB" smtClean="0"/>
              <a:pPr/>
              <a:t>16</a:t>
            </a:fld>
            <a:endParaRPr lang="en-GB"/>
          </a:p>
        </p:txBody>
      </p:sp>
    </p:spTree>
    <p:extLst>
      <p:ext uri="{BB962C8B-B14F-4D97-AF65-F5344CB8AC3E}">
        <p14:creationId xmlns:p14="http://schemas.microsoft.com/office/powerpoint/2010/main" val="151470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Three related, yet completely distinct research communities: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17</a:t>
            </a:fld>
            <a:endParaRPr lang="en-GB"/>
          </a:p>
        </p:txBody>
      </p:sp>
    </p:spTree>
    <p:extLst>
      <p:ext uri="{BB962C8B-B14F-4D97-AF65-F5344CB8AC3E}">
        <p14:creationId xmlns:p14="http://schemas.microsoft.com/office/powerpoint/2010/main" val="1074196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dirty="0"/>
              <a:t>Artificial languages as useful tool to investigate natural language acquisition Miller – “verbal learning”, </a:t>
            </a:r>
            <a:r>
              <a:rPr lang="en-US" dirty="0" err="1"/>
              <a:t>Reber</a:t>
            </a:r>
            <a:r>
              <a:rPr lang="en-US" dirty="0"/>
              <a:t> 1967, example that this is fundamental process, etc. Then ref from preface.</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proposed issue of Topics in Cognitive Science seeks to remedy this situation by bringing together leading researchers from a variety of disciplines (cognitive psychology, neuroscience, computer science, linguistics) who share an interest in the cognitive and neural bases of implicit-statistical learning. In addition to providing a snapshot of the exciting work being conducted in this area, the </a:t>
            </a:r>
            <a:r>
              <a:rPr lang="en-US" sz="1200" kern="1200" dirty="0" err="1">
                <a:solidFill>
                  <a:schemeClr val="tx1"/>
                </a:solidFill>
                <a:effectLst/>
                <a:latin typeface="+mn-lt"/>
                <a:ea typeface="+mn-ea"/>
                <a:cs typeface="+mn-cs"/>
              </a:rPr>
              <a:t>TopiCS</a:t>
            </a:r>
            <a:r>
              <a:rPr lang="en-US" sz="1200" kern="1200" dirty="0">
                <a:solidFill>
                  <a:schemeClr val="tx1"/>
                </a:solidFill>
                <a:effectLst/>
                <a:latin typeface="+mn-lt"/>
                <a:ea typeface="+mn-ea"/>
                <a:cs typeface="+mn-cs"/>
              </a:rPr>
              <a:t> issue would provide an important platform to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develop a shared understanding of research questions and methodologies, (ii) discuss similarities and differences between the two approaches, and (iii) formulate joint research agendas.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first study was done using my favorite heuristic: Do simple experiments that make points with large implications. I hoped I was creating a mini-environment that could function as a platform to examine natural language learning. It was consciously crafted as a counterbalance to the </a:t>
            </a:r>
            <a:r>
              <a:rPr lang="en-US" sz="1200" kern="1200" dirty="0" err="1">
                <a:solidFill>
                  <a:schemeClr val="tx1"/>
                </a:solidFill>
                <a:effectLst/>
                <a:latin typeface="+mn-lt"/>
                <a:ea typeface="+mn-ea"/>
                <a:cs typeface="+mn-cs"/>
              </a:rPr>
              <a:t>Chomskyan</a:t>
            </a:r>
            <a:r>
              <a:rPr lang="en-US" sz="1200" kern="1200" dirty="0">
                <a:solidFill>
                  <a:schemeClr val="tx1"/>
                </a:solidFill>
                <a:effectLst/>
                <a:latin typeface="+mn-lt"/>
                <a:ea typeface="+mn-ea"/>
                <a:cs typeface="+mn-cs"/>
              </a:rPr>
              <a:t> Nativism which I felt, even then, was deeply flawed.</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18</a:t>
            </a:fld>
            <a:endParaRPr lang="en-GB"/>
          </a:p>
        </p:txBody>
      </p:sp>
    </p:spTree>
    <p:extLst>
      <p:ext uri="{BB962C8B-B14F-4D97-AF65-F5344CB8AC3E}">
        <p14:creationId xmlns:p14="http://schemas.microsoft.com/office/powerpoint/2010/main" val="2774994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dirty="0"/>
              <a:t>Artificial languages as useful tool to investigate natural language acquisition Miller – “verbal learning”, </a:t>
            </a:r>
            <a:r>
              <a:rPr lang="en-US" dirty="0" err="1"/>
              <a:t>Reber</a:t>
            </a:r>
            <a:r>
              <a:rPr lang="en-US" dirty="0"/>
              <a:t> 1967, example that this is fundamental process, etc. Then ref from preface.</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proposed issue of Topics in Cognitive Science seeks to remedy this situation by bringing together leading researchers from a variety of disciplines (cognitive psychology, neuroscience, computer science, linguistics) who share an interest in the cognitive and neural bases of implicit-statistical learning. In addition to providing a snapshot of the exciting work being conducted in this area, the </a:t>
            </a:r>
            <a:r>
              <a:rPr lang="en-US" sz="1200" kern="1200" dirty="0" err="1">
                <a:solidFill>
                  <a:schemeClr val="tx1"/>
                </a:solidFill>
                <a:effectLst/>
                <a:latin typeface="+mn-lt"/>
                <a:ea typeface="+mn-ea"/>
                <a:cs typeface="+mn-cs"/>
              </a:rPr>
              <a:t>TopiCS</a:t>
            </a:r>
            <a:r>
              <a:rPr lang="en-US" sz="1200" kern="1200" dirty="0">
                <a:solidFill>
                  <a:schemeClr val="tx1"/>
                </a:solidFill>
                <a:effectLst/>
                <a:latin typeface="+mn-lt"/>
                <a:ea typeface="+mn-ea"/>
                <a:cs typeface="+mn-cs"/>
              </a:rPr>
              <a:t> issue would provide an important platform to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develop a shared understanding of research questions and methodologies, (ii) discuss similarities and differences between the two approaches, and (iii) formulate joint research agendas.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first study was done using my favorite heuristic: Do simple experiments that make points with large implications. I hoped I was creating a mini-environment that could function as a platform to examine natural language learning. It was consciously crafted as a counterbalance to the </a:t>
            </a:r>
            <a:r>
              <a:rPr lang="en-US" sz="1200" kern="1200" dirty="0" err="1">
                <a:solidFill>
                  <a:schemeClr val="tx1"/>
                </a:solidFill>
                <a:effectLst/>
                <a:latin typeface="+mn-lt"/>
                <a:ea typeface="+mn-ea"/>
                <a:cs typeface="+mn-cs"/>
              </a:rPr>
              <a:t>Chomskyan</a:t>
            </a:r>
            <a:r>
              <a:rPr lang="en-US" sz="1200" kern="1200" dirty="0">
                <a:solidFill>
                  <a:schemeClr val="tx1"/>
                </a:solidFill>
                <a:effectLst/>
                <a:latin typeface="+mn-lt"/>
                <a:ea typeface="+mn-ea"/>
                <a:cs typeface="+mn-cs"/>
              </a:rPr>
              <a:t> Nativism which I felt, even then, was deeply flawed.</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19</a:t>
            </a:fld>
            <a:endParaRPr lang="en-GB"/>
          </a:p>
        </p:txBody>
      </p:sp>
    </p:spTree>
    <p:extLst>
      <p:ext uri="{BB962C8B-B14F-4D97-AF65-F5344CB8AC3E}">
        <p14:creationId xmlns:p14="http://schemas.microsoft.com/office/powerpoint/2010/main" val="800372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dirty="0"/>
              <a:t>Artificial languages as useful tool to investigate natural language acquisition Miller – “verbal learning”, </a:t>
            </a:r>
            <a:r>
              <a:rPr lang="en-US" dirty="0" err="1"/>
              <a:t>Reber</a:t>
            </a:r>
            <a:r>
              <a:rPr lang="en-US" dirty="0"/>
              <a:t> 1967, example that this is fundamental process, etc. Then ref from preface.</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proposed issue of Topics in Cognitive Science seeks to remedy this situation by bringing together leading researchers from a variety of disciplines (cognitive psychology, neuroscience, computer science, linguistics) who share an interest in the cognitive and neural bases of implicit-statistical learning. In addition to providing a snapshot of the exciting work being conducted in this area, the </a:t>
            </a:r>
            <a:r>
              <a:rPr lang="en-US" sz="1200" kern="1200" dirty="0" err="1">
                <a:solidFill>
                  <a:schemeClr val="tx1"/>
                </a:solidFill>
                <a:effectLst/>
                <a:latin typeface="+mn-lt"/>
                <a:ea typeface="+mn-ea"/>
                <a:cs typeface="+mn-cs"/>
              </a:rPr>
              <a:t>TopiCS</a:t>
            </a:r>
            <a:r>
              <a:rPr lang="en-US" sz="1200" kern="1200" dirty="0">
                <a:solidFill>
                  <a:schemeClr val="tx1"/>
                </a:solidFill>
                <a:effectLst/>
                <a:latin typeface="+mn-lt"/>
                <a:ea typeface="+mn-ea"/>
                <a:cs typeface="+mn-cs"/>
              </a:rPr>
              <a:t> issue would provide an important platform to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develop a shared understanding of research questions and methodologies, (ii) discuss similarities and differences between the two approaches, and (iii) formulate joint research agendas.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20</a:t>
            </a:fld>
            <a:endParaRPr lang="en-GB"/>
          </a:p>
        </p:txBody>
      </p:sp>
    </p:spTree>
    <p:extLst>
      <p:ext uri="{BB962C8B-B14F-4D97-AF65-F5344CB8AC3E}">
        <p14:creationId xmlns:p14="http://schemas.microsoft.com/office/powerpoint/2010/main" val="3564657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dirty="0"/>
              <a:t>Artificial languages as useful tool to investigate natural language acquisition Miller – “verbal learning”, </a:t>
            </a:r>
            <a:r>
              <a:rPr lang="en-US" dirty="0" err="1"/>
              <a:t>Reber</a:t>
            </a:r>
            <a:r>
              <a:rPr lang="en-US" dirty="0"/>
              <a:t> 1967, example that this is fundamental process, etc. Then ref from preface.</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proposed issue of Topics in Cognitive Science seeks to remedy this situation by bringing together leading researchers from a variety of disciplines (cognitive psychology, neuroscience, computer science, linguistics) who share an interest in the cognitive and neural bases of implicit-statistical learning. In addition to providing a snapshot of the exciting work being conducted in this area, the </a:t>
            </a:r>
            <a:r>
              <a:rPr lang="en-US" sz="1200" kern="1200" dirty="0" err="1">
                <a:solidFill>
                  <a:schemeClr val="tx1"/>
                </a:solidFill>
                <a:effectLst/>
                <a:latin typeface="+mn-lt"/>
                <a:ea typeface="+mn-ea"/>
                <a:cs typeface="+mn-cs"/>
              </a:rPr>
              <a:t>TopiCS</a:t>
            </a:r>
            <a:r>
              <a:rPr lang="en-US" sz="1200" kern="1200" dirty="0">
                <a:solidFill>
                  <a:schemeClr val="tx1"/>
                </a:solidFill>
                <a:effectLst/>
                <a:latin typeface="+mn-lt"/>
                <a:ea typeface="+mn-ea"/>
                <a:cs typeface="+mn-cs"/>
              </a:rPr>
              <a:t> issue would provide an important platform to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develop a shared understanding of research questions and methodologies, (ii) discuss similarities and differences between the two approaches, and (iii) formulate joint research agendas.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21</a:t>
            </a:fld>
            <a:endParaRPr lang="en-GB"/>
          </a:p>
        </p:txBody>
      </p:sp>
    </p:spTree>
    <p:extLst>
      <p:ext uri="{BB962C8B-B14F-4D97-AF65-F5344CB8AC3E}">
        <p14:creationId xmlns:p14="http://schemas.microsoft.com/office/powerpoint/2010/main" val="2431400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argue that there are actually at least three distinct research communities contribute sig to the topic of implicit learning.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Separate communities, separate journals, show initiatives to bring them together: my volumes, the conferences I organized: the 2016 </a:t>
            </a:r>
            <a:r>
              <a:rPr lang="en-GB" sz="1200" kern="1200" dirty="0" err="1">
                <a:solidFill>
                  <a:schemeClr val="tx1"/>
                </a:solidFill>
                <a:effectLst/>
                <a:latin typeface="+mn-lt"/>
                <a:ea typeface="+mn-ea"/>
                <a:cs typeface="+mn-cs"/>
              </a:rPr>
              <a:t>CogSci</a:t>
            </a:r>
            <a:r>
              <a:rPr lang="en-GB" sz="1200" kern="1200" dirty="0">
                <a:solidFill>
                  <a:schemeClr val="tx1"/>
                </a:solidFill>
                <a:effectLst/>
                <a:latin typeface="+mn-lt"/>
                <a:ea typeface="+mn-ea"/>
                <a:cs typeface="+mn-cs"/>
              </a:rPr>
              <a:t> event, the New Directions, ILS, see BCBL event.</a:t>
            </a:r>
            <a:endParaRPr lang="en-US" dirty="0"/>
          </a:p>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22</a:t>
            </a:fld>
            <a:endParaRPr lang="en-GB"/>
          </a:p>
        </p:txBody>
      </p:sp>
    </p:spTree>
    <p:extLst>
      <p:ext uri="{BB962C8B-B14F-4D97-AF65-F5344CB8AC3E}">
        <p14:creationId xmlns:p14="http://schemas.microsoft.com/office/powerpoint/2010/main" val="3551567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23</a:t>
            </a:fld>
            <a:endParaRPr lang="en-GB"/>
          </a:p>
        </p:txBody>
      </p:sp>
    </p:spTree>
    <p:extLst>
      <p:ext uri="{BB962C8B-B14F-4D97-AF65-F5344CB8AC3E}">
        <p14:creationId xmlns:p14="http://schemas.microsoft.com/office/powerpoint/2010/main" val="1904423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a:t>
            </a:r>
            <a:r>
              <a:rPr lang="en-US"/>
              <a:t>espite </a:t>
            </a:r>
            <a:r>
              <a:rPr lang="en-US" dirty="0"/>
              <a:t>frequent acknowledgements that researchers in implicit learning and statistical learning might essentially be looking at the same phenomenon, there is surprisingly little alignment between the two strands.</a:t>
            </a:r>
            <a:endParaRPr lang="en-GB" dirty="0"/>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proposed issue of Topics in Cognitive Science seeks to remedy this situation by bringing together leading researchers from a variety of disciplines (cognitive psychology, neuroscience, computer science, linguistics) who share an interest in the cognitive and neural bases of implicit-statistical learning. In addition to providing a snapshot of the exciting work being conducted in this area, the </a:t>
            </a:r>
            <a:r>
              <a:rPr lang="en-US" sz="1200" kern="1200" dirty="0" err="1">
                <a:solidFill>
                  <a:schemeClr val="tx1"/>
                </a:solidFill>
                <a:effectLst/>
                <a:latin typeface="+mn-lt"/>
                <a:ea typeface="+mn-ea"/>
                <a:cs typeface="+mn-cs"/>
              </a:rPr>
              <a:t>TopiCS</a:t>
            </a:r>
            <a:r>
              <a:rPr lang="en-US" sz="1200" kern="1200" dirty="0">
                <a:solidFill>
                  <a:schemeClr val="tx1"/>
                </a:solidFill>
                <a:effectLst/>
                <a:latin typeface="+mn-lt"/>
                <a:ea typeface="+mn-ea"/>
                <a:cs typeface="+mn-cs"/>
              </a:rPr>
              <a:t> issue would provide an important platform to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develop a shared understanding of research questions and methodologies, (ii) discuss similarities and differences between the two approaches, and (iii) formulate joint research agendas.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24</a:t>
            </a:fld>
            <a:endParaRPr lang="en-GB"/>
          </a:p>
        </p:txBody>
      </p:sp>
    </p:spTree>
    <p:extLst>
      <p:ext uri="{BB962C8B-B14F-4D97-AF65-F5344CB8AC3E}">
        <p14:creationId xmlns:p14="http://schemas.microsoft.com/office/powerpoint/2010/main" val="182655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a:t>
            </a:r>
            <a:r>
              <a:rPr lang="en-US"/>
              <a:t>espite </a:t>
            </a:r>
            <a:r>
              <a:rPr lang="en-US" dirty="0"/>
              <a:t>frequent acknowledgements that researchers in implicit learning and statistical learning might essentially be looking at the same phenomenon, there is surprisingly little alignment between the two strands.</a:t>
            </a:r>
            <a:endParaRPr lang="en-GB" dirty="0"/>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proposed issue of Topics in Cognitive Science seeks to remedy this situation by bringing together leading researchers from a variety of disciplines (cognitive psychology, neuroscience, computer science, linguistics) who share an interest in the cognitive and neural bases of implicit-statistical learning. In addition to providing a snapshot of the exciting work being conducted in this area, the </a:t>
            </a:r>
            <a:r>
              <a:rPr lang="en-US" sz="1200" kern="1200" dirty="0" err="1">
                <a:solidFill>
                  <a:schemeClr val="tx1"/>
                </a:solidFill>
                <a:effectLst/>
                <a:latin typeface="+mn-lt"/>
                <a:ea typeface="+mn-ea"/>
                <a:cs typeface="+mn-cs"/>
              </a:rPr>
              <a:t>TopiCS</a:t>
            </a:r>
            <a:r>
              <a:rPr lang="en-US" sz="1200" kern="1200" dirty="0">
                <a:solidFill>
                  <a:schemeClr val="tx1"/>
                </a:solidFill>
                <a:effectLst/>
                <a:latin typeface="+mn-lt"/>
                <a:ea typeface="+mn-ea"/>
                <a:cs typeface="+mn-cs"/>
              </a:rPr>
              <a:t> issue would provide an important platform to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develop a shared understanding of research questions and methodologies, (ii) discuss similarities and differences between the two approaches, and (iii) formulate joint research agendas.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25</a:t>
            </a:fld>
            <a:endParaRPr lang="en-GB"/>
          </a:p>
        </p:txBody>
      </p:sp>
    </p:spTree>
    <p:extLst>
      <p:ext uri="{BB962C8B-B14F-4D97-AF65-F5344CB8AC3E}">
        <p14:creationId xmlns:p14="http://schemas.microsoft.com/office/powerpoint/2010/main" val="2820567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ym typeface="Wingdings" panose="05000000000000000000" pitchFamily="2" charset="2"/>
              </a:rPr>
              <a:t>Outside the lab, </a:t>
            </a:r>
            <a:r>
              <a:rPr lang="en-GB" dirty="0"/>
              <a:t>learning contexts are highly ambiguous. </a:t>
            </a:r>
            <a:r>
              <a:rPr lang="en-GB" dirty="0">
                <a:sym typeface="Wingdings" pitchFamily="2" charset="2"/>
              </a:rPr>
              <a:t> </a:t>
            </a:r>
            <a:r>
              <a:rPr lang="en-GB" dirty="0"/>
              <a:t>Learners observe many potential referents and hear multiple words over many different trials.</a:t>
            </a:r>
            <a:endParaRPr lang="en-GB"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Infants, children and adults cannot just track TPs. They can also use cross-trial evidence to learn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Confirmed by many </a:t>
            </a:r>
            <a:r>
              <a:rPr lang="en-GB" dirty="0" err="1"/>
              <a:t>expt</a:t>
            </a:r>
            <a:r>
              <a:rPr lang="en-GB" dirty="0"/>
              <a:t> studies since late 1970s.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lvl="0" indent="0">
              <a:buNone/>
            </a:pPr>
            <a:endParaRPr lang="en-GB" dirty="0">
              <a:sym typeface="Wingdings" panose="05000000000000000000" pitchFamily="2" charset="2"/>
            </a:endParaRPr>
          </a:p>
          <a:p>
            <a:pPr marL="0" lvl="0" indent="0">
              <a:buNone/>
            </a:pPr>
            <a:r>
              <a:rPr lang="en-GB" dirty="0">
                <a:sym typeface="Wingdings" panose="05000000000000000000" pitchFamily="2" charset="2"/>
              </a:rPr>
              <a:t>Cross-situational learning</a:t>
            </a:r>
          </a:p>
          <a:p>
            <a:pPr marL="0" lvl="0" indent="0">
              <a:buNone/>
            </a:pPr>
            <a:endParaRPr lang="en-GB" dirty="0">
              <a:sym typeface="Wingdings" panose="05000000000000000000" pitchFamily="2" charset="2"/>
            </a:endParaRPr>
          </a:p>
          <a:p>
            <a:pPr marL="0" lvl="0" indent="0">
              <a:buNone/>
            </a:pPr>
            <a:r>
              <a:rPr lang="en-GB" dirty="0"/>
              <a:t>Children can learn new words via “fast mapping”, i.e. incidentally and with a single exposure trial.</a:t>
            </a:r>
          </a:p>
          <a:p>
            <a:pPr marL="0" lvl="0" indent="0">
              <a:buNone/>
            </a:pPr>
            <a:endParaRPr lang="en-GB" dirty="0"/>
          </a:p>
          <a:p>
            <a:pPr marL="0" lvl="0" indent="0">
              <a:buNone/>
            </a:pPr>
            <a:r>
              <a:rPr lang="en-GB" dirty="0" err="1"/>
              <a:t>Attentional</a:t>
            </a:r>
            <a:r>
              <a:rPr lang="en-GB" dirty="0"/>
              <a:t>, social, linguistic constraints permit us to rapidly link a novel sound to a referent in the environment.</a:t>
            </a:r>
          </a:p>
        </p:txBody>
      </p:sp>
      <p:sp>
        <p:nvSpPr>
          <p:cNvPr id="4" name="Slide Number Placeholder 3"/>
          <p:cNvSpPr>
            <a:spLocks noGrp="1"/>
          </p:cNvSpPr>
          <p:nvPr>
            <p:ph type="sldNum" sz="quarter" idx="10"/>
          </p:nvPr>
        </p:nvSpPr>
        <p:spPr/>
        <p:txBody>
          <a:bodyPr/>
          <a:lstStyle/>
          <a:p>
            <a:fld id="{0EC8AF62-0413-459D-A055-9BD345497D1F}" type="slidenum">
              <a:rPr lang="en-GB" smtClean="0"/>
              <a:pPr/>
              <a:t>28</a:t>
            </a:fld>
            <a:endParaRPr lang="en-GB"/>
          </a:p>
        </p:txBody>
      </p:sp>
    </p:spTree>
    <p:extLst>
      <p:ext uri="{BB962C8B-B14F-4D97-AF65-F5344CB8AC3E}">
        <p14:creationId xmlns:p14="http://schemas.microsoft.com/office/powerpoint/2010/main" val="1741798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Infants, children and adults cannot just track TPs. They can also use cross-trial evidence to learn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Confirmed by many </a:t>
            </a:r>
            <a:r>
              <a:rPr lang="en-GB" dirty="0" err="1"/>
              <a:t>expt</a:t>
            </a:r>
            <a:r>
              <a:rPr lang="en-GB"/>
              <a:t> studies since late 1970s.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29</a:t>
            </a:fld>
            <a:endParaRPr lang="en-GB"/>
          </a:p>
        </p:txBody>
      </p:sp>
    </p:spTree>
    <p:extLst>
      <p:ext uri="{BB962C8B-B14F-4D97-AF65-F5344CB8AC3E}">
        <p14:creationId xmlns:p14="http://schemas.microsoft.com/office/powerpoint/2010/main" val="3408796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7250" lvl="1" indent="-457200"/>
            <a:r>
              <a:rPr lang="en-GB" dirty="0"/>
              <a:t>Frequency of motions, shapes balanced across blocks.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Within each blocks, each motion occurred six times and each word three times.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35</a:t>
            </a:fld>
            <a:endParaRPr lang="en-GB"/>
          </a:p>
        </p:txBody>
      </p:sp>
    </p:spTree>
    <p:extLst>
      <p:ext uri="{BB962C8B-B14F-4D97-AF65-F5344CB8AC3E}">
        <p14:creationId xmlns:p14="http://schemas.microsoft.com/office/powerpoint/2010/main" val="3456535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Designed to identify strategies participants followed during and to determine whether they became aware of any patterns.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36</a:t>
            </a:fld>
            <a:endParaRPr lang="en-GB"/>
          </a:p>
        </p:txBody>
      </p:sp>
    </p:spTree>
    <p:extLst>
      <p:ext uri="{BB962C8B-B14F-4D97-AF65-F5344CB8AC3E}">
        <p14:creationId xmlns:p14="http://schemas.microsoft.com/office/powerpoint/2010/main" val="3428977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Designed to identify strategies participants followed during and to determine whether they became aware of any patterns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37</a:t>
            </a:fld>
            <a:endParaRPr lang="en-GB"/>
          </a:p>
        </p:txBody>
      </p:sp>
    </p:spTree>
    <p:extLst>
      <p:ext uri="{BB962C8B-B14F-4D97-AF65-F5344CB8AC3E}">
        <p14:creationId xmlns:p14="http://schemas.microsoft.com/office/powerpoint/2010/main" val="143343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Designed to identify strategies participants followed during and to determine whether they became aware of any patterns.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38</a:t>
            </a:fld>
            <a:endParaRPr lang="en-GB"/>
          </a:p>
        </p:txBody>
      </p:sp>
    </p:spTree>
    <p:extLst>
      <p:ext uri="{BB962C8B-B14F-4D97-AF65-F5344CB8AC3E}">
        <p14:creationId xmlns:p14="http://schemas.microsoft.com/office/powerpoint/2010/main" val="1653045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Difference approaching significance, </a:t>
            </a:r>
            <a:r>
              <a:rPr lang="en-GB" sz="1200" dirty="0"/>
              <a:t>p = .075</a:t>
            </a:r>
            <a:endParaRPr lang="en-US" sz="1200"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39</a:t>
            </a:fld>
            <a:endParaRPr lang="en-GB"/>
          </a:p>
        </p:txBody>
      </p:sp>
    </p:spTree>
    <p:extLst>
      <p:ext uri="{BB962C8B-B14F-4D97-AF65-F5344CB8AC3E}">
        <p14:creationId xmlns:p14="http://schemas.microsoft.com/office/powerpoint/2010/main" val="3804947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Proportion of correct responses in each training block for aware and unaware participants of the incidental group.</a:t>
            </a: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40</a:t>
            </a:fld>
            <a:endParaRPr lang="en-GB"/>
          </a:p>
        </p:txBody>
      </p:sp>
    </p:spTree>
    <p:extLst>
      <p:ext uri="{BB962C8B-B14F-4D97-AF65-F5344CB8AC3E}">
        <p14:creationId xmlns:p14="http://schemas.microsoft.com/office/powerpoint/2010/main" val="313917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Proportion of correct responses in each training block for aware and unaware participants of the incidental group.</a:t>
            </a: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41</a:t>
            </a:fld>
            <a:endParaRPr lang="en-GB"/>
          </a:p>
        </p:txBody>
      </p:sp>
    </p:spTree>
    <p:extLst>
      <p:ext uri="{BB962C8B-B14F-4D97-AF65-F5344CB8AC3E}">
        <p14:creationId xmlns:p14="http://schemas.microsoft.com/office/powerpoint/2010/main" val="36195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r>
              <a:rPr lang="en-GB" dirty="0"/>
              <a:t>Declarative memory (and to some extent PSTM) = key predictor variable</a:t>
            </a:r>
          </a:p>
        </p:txBody>
      </p:sp>
      <p:sp>
        <p:nvSpPr>
          <p:cNvPr id="4" name="Slide Number Placeholder 3"/>
          <p:cNvSpPr>
            <a:spLocks noGrp="1"/>
          </p:cNvSpPr>
          <p:nvPr>
            <p:ph type="sldNum" sz="quarter" idx="10"/>
          </p:nvPr>
        </p:nvSpPr>
        <p:spPr/>
        <p:txBody>
          <a:bodyPr/>
          <a:lstStyle/>
          <a:p>
            <a:fld id="{0EC8AF62-0413-459D-A055-9BD345497D1F}" type="slidenum">
              <a:rPr lang="en-GB" smtClean="0"/>
              <a:pPr/>
              <a:t>42</a:t>
            </a:fld>
            <a:endParaRPr lang="en-GB"/>
          </a:p>
        </p:txBody>
      </p:sp>
    </p:spTree>
    <p:extLst>
      <p:ext uri="{BB962C8B-B14F-4D97-AF65-F5344CB8AC3E}">
        <p14:creationId xmlns:p14="http://schemas.microsoft.com/office/powerpoint/2010/main" val="3044960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r>
              <a:rPr lang="en-GB" dirty="0"/>
              <a:t>Declarative memory (and to some extent PSTM) = key predictor variable</a:t>
            </a:r>
          </a:p>
        </p:txBody>
      </p:sp>
      <p:sp>
        <p:nvSpPr>
          <p:cNvPr id="4" name="Slide Number Placeholder 3"/>
          <p:cNvSpPr>
            <a:spLocks noGrp="1"/>
          </p:cNvSpPr>
          <p:nvPr>
            <p:ph type="sldNum" sz="quarter" idx="10"/>
          </p:nvPr>
        </p:nvSpPr>
        <p:spPr/>
        <p:txBody>
          <a:bodyPr/>
          <a:lstStyle/>
          <a:p>
            <a:fld id="{0EC8AF62-0413-459D-A055-9BD345497D1F}" type="slidenum">
              <a:rPr lang="en-GB" smtClean="0"/>
              <a:pPr/>
              <a:t>43</a:t>
            </a:fld>
            <a:endParaRPr lang="en-GB"/>
          </a:p>
        </p:txBody>
      </p:sp>
    </p:spTree>
    <p:extLst>
      <p:ext uri="{BB962C8B-B14F-4D97-AF65-F5344CB8AC3E}">
        <p14:creationId xmlns:p14="http://schemas.microsoft.com/office/powerpoint/2010/main" val="856557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45</a:t>
            </a:fld>
            <a:endParaRPr lang="en-GB"/>
          </a:p>
        </p:txBody>
      </p:sp>
    </p:spTree>
    <p:extLst>
      <p:ext uri="{BB962C8B-B14F-4D97-AF65-F5344CB8AC3E}">
        <p14:creationId xmlns:p14="http://schemas.microsoft.com/office/powerpoint/2010/main" val="1194400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46</a:t>
            </a:fld>
            <a:endParaRPr lang="en-GB"/>
          </a:p>
        </p:txBody>
      </p:sp>
    </p:spTree>
    <p:extLst>
      <p:ext uri="{BB962C8B-B14F-4D97-AF65-F5344CB8AC3E}">
        <p14:creationId xmlns:p14="http://schemas.microsoft.com/office/powerpoint/2010/main" val="48111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47</a:t>
            </a:fld>
            <a:endParaRPr lang="en-GB"/>
          </a:p>
        </p:txBody>
      </p:sp>
    </p:spTree>
    <p:extLst>
      <p:ext uri="{BB962C8B-B14F-4D97-AF65-F5344CB8AC3E}">
        <p14:creationId xmlns:p14="http://schemas.microsoft.com/office/powerpoint/2010/main" val="3413846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4763">
              <a:buNone/>
            </a:pPr>
            <a:r>
              <a:rPr lang="en-GB" dirty="0"/>
              <a:t>This is an important observation because in natural language learning we learn many things simultaneously.</a:t>
            </a:r>
          </a:p>
        </p:txBody>
      </p:sp>
      <p:sp>
        <p:nvSpPr>
          <p:cNvPr id="4" name="Slide Number Placeholder 3"/>
          <p:cNvSpPr>
            <a:spLocks noGrp="1"/>
          </p:cNvSpPr>
          <p:nvPr>
            <p:ph type="sldNum" sz="quarter" idx="10"/>
          </p:nvPr>
        </p:nvSpPr>
        <p:spPr/>
        <p:txBody>
          <a:bodyPr/>
          <a:lstStyle/>
          <a:p>
            <a:fld id="{0EC8AF62-0413-459D-A055-9BD345497D1F}" type="slidenum">
              <a:rPr lang="en-GB" smtClean="0"/>
              <a:pPr/>
              <a:t>50</a:t>
            </a:fld>
            <a:endParaRPr lang="en-GB"/>
          </a:p>
        </p:txBody>
      </p:sp>
    </p:spTree>
    <p:extLst>
      <p:ext uri="{BB962C8B-B14F-4D97-AF65-F5344CB8AC3E}">
        <p14:creationId xmlns:p14="http://schemas.microsoft.com/office/powerpoint/2010/main" val="171276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4</a:t>
            </a:fld>
            <a:endParaRPr lang="en-GB"/>
          </a:p>
        </p:txBody>
      </p:sp>
    </p:spTree>
    <p:extLst>
      <p:ext uri="{BB962C8B-B14F-4D97-AF65-F5344CB8AC3E}">
        <p14:creationId xmlns:p14="http://schemas.microsoft.com/office/powerpoint/2010/main" val="782760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Novel artificial language was created for this experiment. There were eight alien cartoon characters, which could either appear in red or blue (see Appendix 1). Aliens were depicted performing one of four actions (hiding, jumping, lifting, pushing) in dynamic scenes generated by E-Prime (version). Figure 1 shows a sample scene.</a:t>
            </a:r>
            <a:endParaRPr lang="en-US" dirty="0"/>
          </a:p>
          <a:p>
            <a:endParaRPr lang="en-GB" dirty="0"/>
          </a:p>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52</a:t>
            </a:fld>
            <a:endParaRPr lang="en-GB"/>
          </a:p>
        </p:txBody>
      </p:sp>
    </p:spTree>
    <p:extLst>
      <p:ext uri="{BB962C8B-B14F-4D97-AF65-F5344CB8AC3E}">
        <p14:creationId xmlns:p14="http://schemas.microsoft.com/office/powerpoint/2010/main" val="647142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Novel artificial language was created for this experiment. There were eight alien cartoon characters, which could either appear in red or blue (see Appendix 1). Aliens were depicted performing one of four actions (hiding, jumping, lifting, pushing) in dynamic scenes generated by E-Prime (version). Figure 1 shows a sample scene.</a:t>
            </a:r>
            <a:endParaRPr lang="en-US" dirty="0"/>
          </a:p>
          <a:p>
            <a:endParaRPr lang="en-GB" dirty="0"/>
          </a:p>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53</a:t>
            </a:fld>
            <a:endParaRPr lang="en-GB"/>
          </a:p>
        </p:txBody>
      </p:sp>
    </p:spTree>
    <p:extLst>
      <p:ext uri="{BB962C8B-B14F-4D97-AF65-F5344CB8AC3E}">
        <p14:creationId xmlns:p14="http://schemas.microsoft.com/office/powerpoint/2010/main" val="2549663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 were randomly generated for each participant to control for preferences in associating certain sounds to objects, motions or </a:t>
            </a:r>
            <a:r>
              <a:rPr lang="en-GB" dirty="0" err="1"/>
              <a:t>colors</a:t>
            </a:r>
            <a:r>
              <a:rPr lang="en-GB" dirty="0"/>
              <a:t>.</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54</a:t>
            </a:fld>
            <a:endParaRPr lang="en-GB"/>
          </a:p>
        </p:txBody>
      </p:sp>
    </p:spTree>
    <p:extLst>
      <p:ext uri="{BB962C8B-B14F-4D97-AF65-F5344CB8AC3E}">
        <p14:creationId xmlns:p14="http://schemas.microsoft.com/office/powerpoint/2010/main" val="3681469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1200" kern="1200" dirty="0">
                <a:solidFill>
                  <a:schemeClr val="tx1"/>
                </a:solidFill>
                <a:latin typeface="+mn-lt"/>
                <a:ea typeface="+mn-ea"/>
                <a:cs typeface="+mn-cs"/>
              </a:rPr>
              <a:t>In terms of syntax, the artificial language was based on Japanese. Sentences could either be SOV or OSV, i.e. verb phrases (VP) had to be placed in final position but the order of subject and object noun phrases (NP) was free. VPs only contained the verb (V) as its head. NPs had to contain a noun (N) as its head and a post-nominal case marker that indicated if the preceding known was the agent (</a:t>
            </a:r>
            <a:r>
              <a:rPr lang="en-GB" sz="1200" kern="1200" dirty="0" err="1">
                <a:solidFill>
                  <a:schemeClr val="tx1"/>
                </a:solidFill>
                <a:latin typeface="+mn-lt"/>
                <a:ea typeface="+mn-ea"/>
                <a:cs typeface="+mn-cs"/>
              </a:rPr>
              <a:t>Case</a:t>
            </a:r>
            <a:r>
              <a:rPr lang="en-GB" sz="1200" i="1" kern="1200" baseline="-25000" dirty="0" err="1">
                <a:solidFill>
                  <a:schemeClr val="tx1"/>
                </a:solidFill>
                <a:latin typeface="+mn-lt"/>
                <a:ea typeface="+mn-ea"/>
                <a:cs typeface="+mn-cs"/>
              </a:rPr>
              <a:t>subj</a:t>
            </a:r>
            <a:r>
              <a:rPr lang="en-GB" sz="1200" kern="1200" dirty="0">
                <a:solidFill>
                  <a:schemeClr val="tx1"/>
                </a:solidFill>
                <a:latin typeface="+mn-lt"/>
                <a:ea typeface="+mn-ea"/>
                <a:cs typeface="+mn-cs"/>
              </a:rPr>
              <a:t>) or the patient (</a:t>
            </a:r>
            <a:r>
              <a:rPr lang="en-GB" sz="1200" kern="1200" dirty="0" err="1">
                <a:solidFill>
                  <a:schemeClr val="tx1"/>
                </a:solidFill>
                <a:latin typeface="+mn-lt"/>
                <a:ea typeface="+mn-ea"/>
                <a:cs typeface="+mn-cs"/>
              </a:rPr>
              <a:t>Case</a:t>
            </a:r>
            <a:r>
              <a:rPr lang="en-GB" sz="1200" i="1" kern="1200" baseline="-25000" dirty="0" err="1">
                <a:solidFill>
                  <a:schemeClr val="tx1"/>
                </a:solidFill>
                <a:latin typeface="+mn-lt"/>
                <a:ea typeface="+mn-ea"/>
                <a:cs typeface="+mn-cs"/>
              </a:rPr>
              <a:t>obj</a:t>
            </a:r>
            <a:r>
              <a:rPr lang="en-GB" sz="1200" kern="1200" dirty="0">
                <a:solidFill>
                  <a:schemeClr val="tx1"/>
                </a:solidFill>
                <a:latin typeface="+mn-lt"/>
                <a:ea typeface="+mn-ea"/>
                <a:cs typeface="+mn-cs"/>
              </a:rPr>
              <a:t>) of the action. Adjectives (</a:t>
            </a:r>
            <a:r>
              <a:rPr lang="en-GB" sz="1200" kern="1200" dirty="0" err="1">
                <a:solidFill>
                  <a:schemeClr val="tx1"/>
                </a:solidFill>
                <a:latin typeface="+mn-lt"/>
                <a:ea typeface="+mn-ea"/>
                <a:cs typeface="+mn-cs"/>
              </a:rPr>
              <a:t>Adj</a:t>
            </a:r>
            <a:r>
              <a:rPr lang="en-GB" sz="1200" kern="1200" dirty="0">
                <a:solidFill>
                  <a:schemeClr val="tx1"/>
                </a:solidFill>
                <a:latin typeface="+mn-lt"/>
                <a:ea typeface="+mn-ea"/>
                <a:cs typeface="+mn-cs"/>
              </a:rPr>
              <a:t>) were optional and only occurred in half the NPs. When adjectives were present, these had to occur pre-nominally. There were 192 training sentences and 96 test sentences, with lexical frequencies, agent-patient assignment, and word order carefully counterbalanced.  Table 1 summarizes the grammatical sentence patterns that occurred, with equal frequency, in the experiment.</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r>
              <a:rPr lang="en-GB" sz="1200" b="1" kern="1200" dirty="0">
                <a:solidFill>
                  <a:schemeClr val="tx1"/>
                </a:solidFill>
                <a:latin typeface="+mn-lt"/>
                <a:ea typeface="+mn-ea"/>
                <a:cs typeface="+mn-cs"/>
              </a:rPr>
              <a:t>controlling for:</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alien occurs with each other alien only once in each block</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alien occurs twice as subject, twice as object in each block</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alien occurs no more than twice with each verb</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verb occurs twice as SOV and twice as OSV</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verb occurs no more than twice as none/both/Subject/Object</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adjectives occur equal number of times with OSV and SOV</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noticed that OSV/SOV not balance din terms of co-occurring with adjectives. This is important, because it's a syntactic co-occurrence whereas the lexical co-occurrences vary across blocks. I've therefore changed the first block here, and also adjusted the conditions that we're meeting.</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Other scene: no actions are the same, no aliens are the same</a:t>
            </a:r>
            <a:endParaRPr lang="en-US" sz="1200" kern="1200" dirty="0">
              <a:solidFill>
                <a:schemeClr val="tx1"/>
              </a:solidFill>
              <a:latin typeface="+mn-lt"/>
              <a:ea typeface="+mn-ea"/>
              <a:cs typeface="+mn-cs"/>
            </a:endParaRPr>
          </a:p>
          <a:p>
            <a:r>
              <a:rPr lang="en-GB" sz="1200" kern="1200" dirty="0" err="1">
                <a:solidFill>
                  <a:schemeClr val="tx1"/>
                </a:solidFill>
                <a:latin typeface="+mn-lt"/>
                <a:ea typeface="+mn-ea"/>
                <a:cs typeface="+mn-cs"/>
              </a:rPr>
              <a:t>othercolor</a:t>
            </a:r>
            <a:r>
              <a:rPr lang="en-GB" sz="1200" kern="1200" dirty="0">
                <a:solidFill>
                  <a:schemeClr val="tx1"/>
                </a:solidFill>
                <a:latin typeface="+mn-lt"/>
                <a:ea typeface="+mn-ea"/>
                <a:cs typeface="+mn-cs"/>
              </a:rPr>
              <a:t>: equal </a:t>
            </a:r>
            <a:r>
              <a:rPr lang="en-GB" sz="1200" kern="1200" dirty="0" err="1">
                <a:solidFill>
                  <a:schemeClr val="tx1"/>
                </a:solidFill>
                <a:latin typeface="+mn-lt"/>
                <a:ea typeface="+mn-ea"/>
                <a:cs typeface="+mn-cs"/>
              </a:rPr>
              <a:t>nos</a:t>
            </a:r>
            <a:r>
              <a:rPr lang="en-GB" sz="1200" kern="1200" dirty="0">
                <a:solidFill>
                  <a:schemeClr val="tx1"/>
                </a:solidFill>
                <a:latin typeface="+mn-lt"/>
                <a:ea typeface="+mn-ea"/>
                <a:cs typeface="+mn-cs"/>
              </a:rPr>
              <a:t> of same-</a:t>
            </a:r>
            <a:r>
              <a:rPr lang="en-GB" sz="1200" kern="1200" dirty="0" err="1">
                <a:solidFill>
                  <a:schemeClr val="tx1"/>
                </a:solidFill>
                <a:latin typeface="+mn-lt"/>
                <a:ea typeface="+mn-ea"/>
                <a:cs typeface="+mn-cs"/>
              </a:rPr>
              <a:t>color</a:t>
            </a:r>
            <a:r>
              <a:rPr lang="en-GB" sz="1200" kern="1200" dirty="0">
                <a:solidFill>
                  <a:schemeClr val="tx1"/>
                </a:solidFill>
                <a:latin typeface="+mn-lt"/>
                <a:ea typeface="+mn-ea"/>
                <a:cs typeface="+mn-cs"/>
              </a:rPr>
              <a:t>, different-</a:t>
            </a:r>
            <a:r>
              <a:rPr lang="en-GB" sz="1200" kern="1200" dirty="0" err="1">
                <a:solidFill>
                  <a:schemeClr val="tx1"/>
                </a:solidFill>
                <a:latin typeface="+mn-lt"/>
                <a:ea typeface="+mn-ea"/>
                <a:cs typeface="+mn-cs"/>
              </a:rPr>
              <a:t>color</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55</a:t>
            </a:fld>
            <a:endParaRPr lang="en-GB"/>
          </a:p>
        </p:txBody>
      </p:sp>
    </p:spTree>
    <p:extLst>
      <p:ext uri="{BB962C8B-B14F-4D97-AF65-F5344CB8AC3E}">
        <p14:creationId xmlns:p14="http://schemas.microsoft.com/office/powerpoint/2010/main" val="594869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1200" kern="1200" dirty="0">
                <a:solidFill>
                  <a:schemeClr val="tx1"/>
                </a:solidFill>
                <a:latin typeface="+mn-lt"/>
                <a:ea typeface="+mn-ea"/>
                <a:cs typeface="+mn-cs"/>
              </a:rPr>
              <a:t>In terms of syntax, the artificial language was based on Japanese. Sentences could either be SOV or OSV, i.e. verb phrases (VP) had to be placed in final position but the order of subject and object noun phrases (NP) was free. VPs only contained the verb (V) as its head. NPs had to contain a noun (N) as its head and a post-nominal case marker that indicated if the preceding known was the agent (</a:t>
            </a:r>
            <a:r>
              <a:rPr lang="en-GB" sz="1200" kern="1200" dirty="0" err="1">
                <a:solidFill>
                  <a:schemeClr val="tx1"/>
                </a:solidFill>
                <a:latin typeface="+mn-lt"/>
                <a:ea typeface="+mn-ea"/>
                <a:cs typeface="+mn-cs"/>
              </a:rPr>
              <a:t>Case</a:t>
            </a:r>
            <a:r>
              <a:rPr lang="en-GB" sz="1200" i="1" kern="1200" baseline="-25000" dirty="0" err="1">
                <a:solidFill>
                  <a:schemeClr val="tx1"/>
                </a:solidFill>
                <a:latin typeface="+mn-lt"/>
                <a:ea typeface="+mn-ea"/>
                <a:cs typeface="+mn-cs"/>
              </a:rPr>
              <a:t>subj</a:t>
            </a:r>
            <a:r>
              <a:rPr lang="en-GB" sz="1200" kern="1200" dirty="0">
                <a:solidFill>
                  <a:schemeClr val="tx1"/>
                </a:solidFill>
                <a:latin typeface="+mn-lt"/>
                <a:ea typeface="+mn-ea"/>
                <a:cs typeface="+mn-cs"/>
              </a:rPr>
              <a:t>) or the patient (</a:t>
            </a:r>
            <a:r>
              <a:rPr lang="en-GB" sz="1200" kern="1200" dirty="0" err="1">
                <a:solidFill>
                  <a:schemeClr val="tx1"/>
                </a:solidFill>
                <a:latin typeface="+mn-lt"/>
                <a:ea typeface="+mn-ea"/>
                <a:cs typeface="+mn-cs"/>
              </a:rPr>
              <a:t>Case</a:t>
            </a:r>
            <a:r>
              <a:rPr lang="en-GB" sz="1200" i="1" kern="1200" baseline="-25000" dirty="0" err="1">
                <a:solidFill>
                  <a:schemeClr val="tx1"/>
                </a:solidFill>
                <a:latin typeface="+mn-lt"/>
                <a:ea typeface="+mn-ea"/>
                <a:cs typeface="+mn-cs"/>
              </a:rPr>
              <a:t>obj</a:t>
            </a:r>
            <a:r>
              <a:rPr lang="en-GB" sz="1200" kern="1200" dirty="0">
                <a:solidFill>
                  <a:schemeClr val="tx1"/>
                </a:solidFill>
                <a:latin typeface="+mn-lt"/>
                <a:ea typeface="+mn-ea"/>
                <a:cs typeface="+mn-cs"/>
              </a:rPr>
              <a:t>) of the action. Adjectives (</a:t>
            </a:r>
            <a:r>
              <a:rPr lang="en-GB" sz="1200" kern="1200" dirty="0" err="1">
                <a:solidFill>
                  <a:schemeClr val="tx1"/>
                </a:solidFill>
                <a:latin typeface="+mn-lt"/>
                <a:ea typeface="+mn-ea"/>
                <a:cs typeface="+mn-cs"/>
              </a:rPr>
              <a:t>Adj</a:t>
            </a:r>
            <a:r>
              <a:rPr lang="en-GB" sz="1200" kern="1200" dirty="0">
                <a:solidFill>
                  <a:schemeClr val="tx1"/>
                </a:solidFill>
                <a:latin typeface="+mn-lt"/>
                <a:ea typeface="+mn-ea"/>
                <a:cs typeface="+mn-cs"/>
              </a:rPr>
              <a:t>) were optional and only occurred in half the NPs. When adjectives were present, these had to occur pre-nominally. There were 192 training sentences and 96 test sentences, with lexical frequencies, agent-patient assignment, and word order carefully counterbalanced.  Table 1 summarizes the grammatical sentence patterns that occurred, with equal frequency, in the experiment.</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r>
              <a:rPr lang="en-GB" sz="1200" b="1" kern="1200" dirty="0">
                <a:solidFill>
                  <a:schemeClr val="tx1"/>
                </a:solidFill>
                <a:latin typeface="+mn-lt"/>
                <a:ea typeface="+mn-ea"/>
                <a:cs typeface="+mn-cs"/>
              </a:rPr>
              <a:t>controlling for:</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alien occurs with each other alien only once in each block</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alien occurs twice as subject, twice as object in each block</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alien occurs no more than twice with each verb</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verb occurs twice as SOV and twice as OSV</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each verb occurs no more than twice as none/both/Subject/Object</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adjectives occur equal number of times with OSV and SOV</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noticed that OSV/SOV not balance din terms of co-occurring with adjectives. This is important, because it's a syntactic co-occurrence whereas the lexical co-occurrences vary across blocks. I've therefore changed the first block here, and also adjusted the conditions that we're meeting.</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Other scene: no actions are the same, no aliens are the same</a:t>
            </a:r>
            <a:endParaRPr lang="en-US" sz="1200" kern="1200" dirty="0">
              <a:solidFill>
                <a:schemeClr val="tx1"/>
              </a:solidFill>
              <a:latin typeface="+mn-lt"/>
              <a:ea typeface="+mn-ea"/>
              <a:cs typeface="+mn-cs"/>
            </a:endParaRPr>
          </a:p>
          <a:p>
            <a:r>
              <a:rPr lang="en-GB" sz="1200" kern="1200" dirty="0" err="1">
                <a:solidFill>
                  <a:schemeClr val="tx1"/>
                </a:solidFill>
                <a:latin typeface="+mn-lt"/>
                <a:ea typeface="+mn-ea"/>
                <a:cs typeface="+mn-cs"/>
              </a:rPr>
              <a:t>othercolor</a:t>
            </a:r>
            <a:r>
              <a:rPr lang="en-GB" sz="1200" kern="1200" dirty="0">
                <a:solidFill>
                  <a:schemeClr val="tx1"/>
                </a:solidFill>
                <a:latin typeface="+mn-lt"/>
                <a:ea typeface="+mn-ea"/>
                <a:cs typeface="+mn-cs"/>
              </a:rPr>
              <a:t>: equal </a:t>
            </a:r>
            <a:r>
              <a:rPr lang="en-GB" sz="1200" kern="1200" dirty="0" err="1">
                <a:solidFill>
                  <a:schemeClr val="tx1"/>
                </a:solidFill>
                <a:latin typeface="+mn-lt"/>
                <a:ea typeface="+mn-ea"/>
                <a:cs typeface="+mn-cs"/>
              </a:rPr>
              <a:t>nos</a:t>
            </a:r>
            <a:r>
              <a:rPr lang="en-GB" sz="1200" kern="1200" dirty="0">
                <a:solidFill>
                  <a:schemeClr val="tx1"/>
                </a:solidFill>
                <a:latin typeface="+mn-lt"/>
                <a:ea typeface="+mn-ea"/>
                <a:cs typeface="+mn-cs"/>
              </a:rPr>
              <a:t> of same-</a:t>
            </a:r>
            <a:r>
              <a:rPr lang="en-GB" sz="1200" kern="1200" dirty="0" err="1">
                <a:solidFill>
                  <a:schemeClr val="tx1"/>
                </a:solidFill>
                <a:latin typeface="+mn-lt"/>
                <a:ea typeface="+mn-ea"/>
                <a:cs typeface="+mn-cs"/>
              </a:rPr>
              <a:t>color</a:t>
            </a:r>
            <a:r>
              <a:rPr lang="en-GB" sz="1200" kern="1200" dirty="0">
                <a:solidFill>
                  <a:schemeClr val="tx1"/>
                </a:solidFill>
                <a:latin typeface="+mn-lt"/>
                <a:ea typeface="+mn-ea"/>
                <a:cs typeface="+mn-cs"/>
              </a:rPr>
              <a:t>, different-</a:t>
            </a:r>
            <a:r>
              <a:rPr lang="en-GB" sz="1200" kern="1200" dirty="0" err="1">
                <a:solidFill>
                  <a:schemeClr val="tx1"/>
                </a:solidFill>
                <a:latin typeface="+mn-lt"/>
                <a:ea typeface="+mn-ea"/>
                <a:cs typeface="+mn-cs"/>
              </a:rPr>
              <a:t>color</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56</a:t>
            </a:fld>
            <a:endParaRPr lang="en-GB"/>
          </a:p>
        </p:txBody>
      </p:sp>
    </p:spTree>
    <p:extLst>
      <p:ext uri="{BB962C8B-B14F-4D97-AF65-F5344CB8AC3E}">
        <p14:creationId xmlns:p14="http://schemas.microsoft.com/office/powerpoint/2010/main" val="746064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exposure blocks contained 16 exposure trials each. The mixed blocks contained 16 exposure trials and eight interspersed test trials, which assessed lexical knowledge (two trials per lexical category). Finally, the test blocks contained 16 trials and assessed syntactic knowledge. Presentation order within each block was randomized but all participants completed blocks in the same sequence. Table 2 illustrates the training and testing sequence.</a:t>
            </a:r>
          </a:p>
        </p:txBody>
      </p:sp>
      <p:sp>
        <p:nvSpPr>
          <p:cNvPr id="4" name="Slide Number Placeholder 3"/>
          <p:cNvSpPr>
            <a:spLocks noGrp="1"/>
          </p:cNvSpPr>
          <p:nvPr>
            <p:ph type="sldNum" sz="quarter" idx="10"/>
          </p:nvPr>
        </p:nvSpPr>
        <p:spPr/>
        <p:txBody>
          <a:bodyPr/>
          <a:lstStyle/>
          <a:p>
            <a:fld id="{0EC8AF62-0413-459D-A055-9BD345497D1F}" type="slidenum">
              <a:rPr lang="en-GB" smtClean="0"/>
              <a:pPr/>
              <a:t>57</a:t>
            </a:fld>
            <a:endParaRPr lang="en-GB"/>
          </a:p>
        </p:txBody>
      </p:sp>
    </p:spTree>
    <p:extLst>
      <p:ext uri="{BB962C8B-B14F-4D97-AF65-F5344CB8AC3E}">
        <p14:creationId xmlns:p14="http://schemas.microsoft.com/office/powerpoint/2010/main" val="2216259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 (“1” for left, “2” for right). The locations of the target scene were counterbalanced and randomized. No feedback was provided on response accuracy</a:t>
            </a:r>
          </a:p>
          <a:p>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58</a:t>
            </a:fld>
            <a:endParaRPr lang="en-GB"/>
          </a:p>
        </p:txBody>
      </p:sp>
    </p:spTree>
    <p:extLst>
      <p:ext uri="{BB962C8B-B14F-4D97-AF65-F5344CB8AC3E}">
        <p14:creationId xmlns:p14="http://schemas.microsoft.com/office/powerpoint/2010/main" val="1660201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 (“1” for left, “2” for right). The locations of the target scene were counterbalanced and randomized. No feedback was provided on response accuracy</a:t>
            </a:r>
          </a:p>
          <a:p>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60</a:t>
            </a:fld>
            <a:endParaRPr lang="en-GB"/>
          </a:p>
        </p:txBody>
      </p:sp>
    </p:spTree>
    <p:extLst>
      <p:ext uri="{BB962C8B-B14F-4D97-AF65-F5344CB8AC3E}">
        <p14:creationId xmlns:p14="http://schemas.microsoft.com/office/powerpoint/2010/main" val="713474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dirty="0"/>
              <a:t>Patterns: SOV, OSV vs *SVO, *OVS, *VSO, *VOS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61</a:t>
            </a:fld>
            <a:endParaRPr lang="en-GB"/>
          </a:p>
        </p:txBody>
      </p:sp>
    </p:spTree>
    <p:extLst>
      <p:ext uri="{BB962C8B-B14F-4D97-AF65-F5344CB8AC3E}">
        <p14:creationId xmlns:p14="http://schemas.microsoft.com/office/powerpoint/2010/main" val="1764427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Designed to identify strategies participants followed during and to determine whether they became aware of any patterns.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62</a:t>
            </a:fld>
            <a:endParaRPr lang="en-GB"/>
          </a:p>
        </p:txBody>
      </p:sp>
    </p:spTree>
    <p:extLst>
      <p:ext uri="{BB962C8B-B14F-4D97-AF65-F5344CB8AC3E}">
        <p14:creationId xmlns:p14="http://schemas.microsoft.com/office/powerpoint/2010/main" val="4196063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Designed to identify strategies participants followed during and to determine whether they became aware of any patterns.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63</a:t>
            </a:fld>
            <a:endParaRPr lang="en-GB"/>
          </a:p>
        </p:txBody>
      </p:sp>
    </p:spTree>
    <p:extLst>
      <p:ext uri="{BB962C8B-B14F-4D97-AF65-F5344CB8AC3E}">
        <p14:creationId xmlns:p14="http://schemas.microsoft.com/office/powerpoint/2010/main" val="3841795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Designed to identify strategies participants followed during and to determine whether they became aware of any patterns</a:t>
            </a:r>
          </a:p>
        </p:txBody>
      </p:sp>
      <p:sp>
        <p:nvSpPr>
          <p:cNvPr id="4" name="Slide Number Placeholder 3"/>
          <p:cNvSpPr>
            <a:spLocks noGrp="1"/>
          </p:cNvSpPr>
          <p:nvPr>
            <p:ph type="sldNum" sz="quarter" idx="10"/>
          </p:nvPr>
        </p:nvSpPr>
        <p:spPr/>
        <p:txBody>
          <a:bodyPr/>
          <a:lstStyle/>
          <a:p>
            <a:fld id="{0EC8AF62-0413-459D-A055-9BD345497D1F}" type="slidenum">
              <a:rPr lang="en-GB" smtClean="0"/>
              <a:pPr/>
              <a:t>64</a:t>
            </a:fld>
            <a:endParaRPr lang="en-GB"/>
          </a:p>
        </p:txBody>
      </p:sp>
    </p:spTree>
    <p:extLst>
      <p:ext uri="{BB962C8B-B14F-4D97-AF65-F5344CB8AC3E}">
        <p14:creationId xmlns:p14="http://schemas.microsoft.com/office/powerpoint/2010/main" val="1757421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Designed to identify strategies participants followed during and to determine whether they became aware of any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Participants report that they were guessing initially and that they used prior knowledge to make decisions in future trials via a process of elimination. </a:t>
            </a:r>
          </a:p>
        </p:txBody>
      </p:sp>
      <p:sp>
        <p:nvSpPr>
          <p:cNvPr id="4" name="Slide Number Placeholder 3"/>
          <p:cNvSpPr>
            <a:spLocks noGrp="1"/>
          </p:cNvSpPr>
          <p:nvPr>
            <p:ph type="sldNum" sz="quarter" idx="10"/>
          </p:nvPr>
        </p:nvSpPr>
        <p:spPr/>
        <p:txBody>
          <a:bodyPr/>
          <a:lstStyle/>
          <a:p>
            <a:fld id="{0EC8AF62-0413-459D-A055-9BD345497D1F}" type="slidenum">
              <a:rPr lang="en-GB" smtClean="0"/>
              <a:pPr/>
              <a:t>65</a:t>
            </a:fld>
            <a:endParaRPr lang="en-GB"/>
          </a:p>
        </p:txBody>
      </p:sp>
    </p:spTree>
    <p:extLst>
      <p:ext uri="{BB962C8B-B14F-4D97-AF65-F5344CB8AC3E}">
        <p14:creationId xmlns:p14="http://schemas.microsoft.com/office/powerpoint/2010/main" val="3531541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742950" indent="-742950" algn="just" eaLnBrk="1" hangingPunct="1">
              <a:spcAft>
                <a:spcPts val="1000"/>
              </a:spcAft>
              <a:buFont typeface="Arial" pitchFamily="34" charset="0"/>
              <a:buNone/>
              <a:defRPr/>
            </a:pPr>
            <a:r>
              <a:rPr lang="en-US" altLang="es-ES" sz="1200" dirty="0">
                <a:solidFill>
                  <a:srgbClr val="000000"/>
                </a:solidFill>
                <a:latin typeface="Arial" charset="0"/>
              </a:rPr>
              <a:t>Why verbs? Verbs were in final position. Consolidation of vocabulary but not grammar (</a:t>
            </a:r>
            <a:r>
              <a:rPr lang="en-US" altLang="es-ES" sz="1200" dirty="0" err="1">
                <a:solidFill>
                  <a:srgbClr val="000000"/>
                </a:solidFill>
                <a:latin typeface="Arial" charset="0"/>
              </a:rPr>
              <a:t>Mirkovic</a:t>
            </a:r>
            <a:r>
              <a:rPr lang="en-US" altLang="es-ES" sz="1200" dirty="0">
                <a:solidFill>
                  <a:srgbClr val="000000"/>
                </a:solidFill>
                <a:latin typeface="Arial" charset="0"/>
              </a:rPr>
              <a:t> &amp; Gaskell 2016)?</a:t>
            </a:r>
          </a:p>
        </p:txBody>
      </p:sp>
      <p:sp>
        <p:nvSpPr>
          <p:cNvPr id="4" name="Slide Number Placeholder 3"/>
          <p:cNvSpPr>
            <a:spLocks noGrp="1"/>
          </p:cNvSpPr>
          <p:nvPr>
            <p:ph type="sldNum" sz="quarter" idx="10"/>
          </p:nvPr>
        </p:nvSpPr>
        <p:spPr/>
        <p:txBody>
          <a:bodyPr/>
          <a:lstStyle/>
          <a:p>
            <a:fld id="{0EC8AF62-0413-459D-A055-9BD345497D1F}" type="slidenum">
              <a:rPr lang="en-GB" smtClean="0"/>
              <a:pPr/>
              <a:t>66</a:t>
            </a:fld>
            <a:endParaRPr lang="en-GB"/>
          </a:p>
        </p:txBody>
      </p:sp>
    </p:spTree>
    <p:extLst>
      <p:ext uri="{BB962C8B-B14F-4D97-AF65-F5344CB8AC3E}">
        <p14:creationId xmlns:p14="http://schemas.microsoft.com/office/powerpoint/2010/main" val="1467163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GB" dirty="0"/>
              <a:t>Learning sequence:</a:t>
            </a:r>
          </a:p>
          <a:p>
            <a:r>
              <a:rPr lang="en-GB" sz="1200" dirty="0"/>
              <a:t>Syntax (word order) and verbs (all tests above chance)</a:t>
            </a:r>
          </a:p>
          <a:p>
            <a:r>
              <a:rPr lang="en-GB" sz="1200" dirty="0"/>
              <a:t>Nouns (tests 2-5 above chance)</a:t>
            </a:r>
          </a:p>
          <a:p>
            <a:r>
              <a:rPr lang="en-GB" sz="1200" dirty="0"/>
              <a:t>Adjectives (tests 4-5 above chance)</a:t>
            </a:r>
          </a:p>
          <a:p>
            <a:r>
              <a:rPr lang="en-GB" sz="1200"/>
              <a:t>Markers (test 5 above chance)</a:t>
            </a:r>
            <a:endParaRPr lang="en-GB" sz="1200"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68</a:t>
            </a:fld>
            <a:endParaRPr lang="en-GB"/>
          </a:p>
        </p:txBody>
      </p:sp>
    </p:spTree>
    <p:extLst>
      <p:ext uri="{BB962C8B-B14F-4D97-AF65-F5344CB8AC3E}">
        <p14:creationId xmlns:p14="http://schemas.microsoft.com/office/powerpoint/2010/main" val="3870222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Shimauma</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ga</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niwatori</a:t>
            </a:r>
            <a:r>
              <a:rPr lang="en-GB" sz="1200" b="0" i="0" kern="1200" dirty="0">
                <a:solidFill>
                  <a:schemeClr val="tx1"/>
                </a:solidFill>
                <a:effectLst/>
                <a:latin typeface="+mn-lt"/>
                <a:ea typeface="+mn-ea"/>
                <a:cs typeface="+mn-cs"/>
              </a:rPr>
              <a:t> o </a:t>
            </a:r>
            <a:r>
              <a:rPr lang="en-GB" sz="1200" b="0" i="0" kern="1200" dirty="0" err="1">
                <a:solidFill>
                  <a:schemeClr val="tx1"/>
                </a:solidFill>
                <a:effectLst/>
                <a:latin typeface="+mn-lt"/>
                <a:ea typeface="+mn-ea"/>
                <a:cs typeface="+mn-cs"/>
              </a:rPr>
              <a:t>tobikoeru</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69</a:t>
            </a:fld>
            <a:endParaRPr lang="en-GB"/>
          </a:p>
        </p:txBody>
      </p:sp>
    </p:spTree>
    <p:extLst>
      <p:ext uri="{BB962C8B-B14F-4D97-AF65-F5344CB8AC3E}">
        <p14:creationId xmlns:p14="http://schemas.microsoft.com/office/powerpoint/2010/main" val="88243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Mention we have been piloting a lot to make sure the tasks AND the artificial language become more</a:t>
            </a:r>
            <a:r>
              <a:rPr lang="en-GB" baseline="0" dirty="0"/>
              <a:t> child-friendly.</a:t>
            </a:r>
          </a:p>
          <a:p>
            <a:r>
              <a:rPr lang="en-GB" baseline="0" dirty="0"/>
              <a:t>The artificial language has still same syntax but reduced lexicon: four nouns, four verbs, two function words.</a:t>
            </a:r>
          </a:p>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71</a:t>
            </a:fld>
            <a:endParaRPr lang="en-GB"/>
          </a:p>
        </p:txBody>
      </p:sp>
    </p:spTree>
    <p:extLst>
      <p:ext uri="{BB962C8B-B14F-4D97-AF65-F5344CB8AC3E}">
        <p14:creationId xmlns:p14="http://schemas.microsoft.com/office/powerpoint/2010/main" val="19170767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55600" indent="-355600" algn="just"/>
            <a:r>
              <a:rPr lang="en-GB" sz="1200" dirty="0"/>
              <a:t>Adult study: Syntax and verbs &gt; nouns &gt; </a:t>
            </a:r>
            <a:r>
              <a:rPr lang="en-GB" sz="1200" dirty="0" err="1"/>
              <a:t>adj</a:t>
            </a:r>
            <a:r>
              <a:rPr lang="en-GB" sz="1200" dirty="0"/>
              <a:t>, markers</a:t>
            </a:r>
          </a:p>
          <a:p>
            <a:pPr marL="355600" indent="-355600" algn="just"/>
            <a:r>
              <a:rPr lang="en-GB" sz="1200" dirty="0"/>
              <a:t>11-12 year olds: Verbs &gt; nouns, markers. No syntax!</a:t>
            </a:r>
          </a:p>
          <a:p>
            <a:pPr marL="355600" indent="-355600" algn="just"/>
            <a:r>
              <a:rPr lang="en-GB" sz="1200" dirty="0"/>
              <a:t>8-9 year olds: Nouns only</a:t>
            </a:r>
          </a:p>
          <a:p>
            <a:pPr marL="355600" indent="-355600" algn="just"/>
            <a:r>
              <a:rPr lang="en-GB" sz="1200" dirty="0"/>
              <a:t>17-18 year olds: No learning (in the right direction)</a:t>
            </a:r>
          </a:p>
        </p:txBody>
      </p:sp>
      <p:sp>
        <p:nvSpPr>
          <p:cNvPr id="4" name="Slide Number Placeholder 3"/>
          <p:cNvSpPr>
            <a:spLocks noGrp="1"/>
          </p:cNvSpPr>
          <p:nvPr>
            <p:ph type="sldNum" sz="quarter" idx="10"/>
          </p:nvPr>
        </p:nvSpPr>
        <p:spPr/>
        <p:txBody>
          <a:bodyPr/>
          <a:lstStyle/>
          <a:p>
            <a:fld id="{0EC8AF62-0413-459D-A055-9BD345497D1F}" type="slidenum">
              <a:rPr lang="en-GB" smtClean="0"/>
              <a:pPr/>
              <a:t>72</a:t>
            </a:fld>
            <a:endParaRPr lang="en-GB"/>
          </a:p>
        </p:txBody>
      </p:sp>
    </p:spTree>
    <p:extLst>
      <p:ext uri="{BB962C8B-B14F-4D97-AF65-F5344CB8AC3E}">
        <p14:creationId xmlns:p14="http://schemas.microsoft.com/office/powerpoint/2010/main" val="3996642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defRPr/>
            </a:pPr>
            <a:r>
              <a:rPr lang="de-DE" dirty="0"/>
              <a:t>Sagan</a:t>
            </a:r>
            <a:r>
              <a:rPr lang="de-DE" b="1" dirty="0"/>
              <a:t>ae</a:t>
            </a:r>
            <a:r>
              <a:rPr lang="de-DE" dirty="0"/>
              <a:t> stolid</a:t>
            </a:r>
            <a:r>
              <a:rPr lang="de-DE" b="1" dirty="0"/>
              <a:t>um </a:t>
            </a:r>
            <a:r>
              <a:rPr lang="de-DE" dirty="0"/>
              <a:t>inride</a:t>
            </a:r>
            <a:r>
              <a:rPr lang="de-DE" b="1" dirty="0"/>
              <a:t>nt</a:t>
            </a:r>
            <a:r>
              <a:rPr lang="de-DE" dirty="0"/>
              <a:t>. OR Stolid</a:t>
            </a:r>
            <a:r>
              <a:rPr lang="de-DE" b="1" dirty="0"/>
              <a:t>um</a:t>
            </a:r>
            <a:r>
              <a:rPr lang="de-DE" dirty="0"/>
              <a:t> sagan</a:t>
            </a:r>
            <a:r>
              <a:rPr lang="de-DE" b="1" dirty="0"/>
              <a:t>ae</a:t>
            </a:r>
            <a:r>
              <a:rPr lang="de-DE" dirty="0"/>
              <a:t> inride</a:t>
            </a:r>
            <a:r>
              <a:rPr lang="de-DE" b="1" dirty="0"/>
              <a:t>nt</a:t>
            </a:r>
            <a:r>
              <a:rPr lang="de-DE" dirty="0"/>
              <a:t>.</a:t>
            </a:r>
          </a:p>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73</a:t>
            </a:fld>
            <a:endParaRPr lang="en-GB"/>
          </a:p>
        </p:txBody>
      </p:sp>
    </p:spTree>
    <p:extLst>
      <p:ext uri="{BB962C8B-B14F-4D97-AF65-F5344CB8AC3E}">
        <p14:creationId xmlns:p14="http://schemas.microsoft.com/office/powerpoint/2010/main" val="1758312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Mention we have been piloting a lot to make sure the tasks AND the artificial language become more</a:t>
            </a:r>
            <a:r>
              <a:rPr lang="en-GB" baseline="0" dirty="0"/>
              <a:t> child-friendly.</a:t>
            </a:r>
          </a:p>
          <a:p>
            <a:r>
              <a:rPr lang="en-GB" baseline="0" dirty="0"/>
              <a:t>The artificial language has still same syntax but reduced lexicon: four nouns, four verbs, two function words.</a:t>
            </a:r>
          </a:p>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74</a:t>
            </a:fld>
            <a:endParaRPr lang="en-GB"/>
          </a:p>
        </p:txBody>
      </p:sp>
    </p:spTree>
    <p:extLst>
      <p:ext uri="{BB962C8B-B14F-4D97-AF65-F5344CB8AC3E}">
        <p14:creationId xmlns:p14="http://schemas.microsoft.com/office/powerpoint/2010/main" val="314961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http://s3images.coroflot.com/user_files/individual_files/original_361431_6Rm2GQV7RtSTqOyyW9cfoUIfw.jpg</a:t>
            </a:r>
          </a:p>
        </p:txBody>
      </p:sp>
      <p:sp>
        <p:nvSpPr>
          <p:cNvPr id="4" name="Slide Number Placeholder 3"/>
          <p:cNvSpPr>
            <a:spLocks noGrp="1"/>
          </p:cNvSpPr>
          <p:nvPr>
            <p:ph type="sldNum" sz="quarter" idx="10"/>
          </p:nvPr>
        </p:nvSpPr>
        <p:spPr/>
        <p:txBody>
          <a:bodyPr/>
          <a:lstStyle/>
          <a:p>
            <a:fld id="{0EC8AF62-0413-459D-A055-9BD345497D1F}" type="slidenum">
              <a:rPr lang="en-GB" smtClean="0"/>
              <a:pPr/>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C8AF62-0413-459D-A055-9BD345497D1F}" type="slidenum">
              <a:rPr lang="en-GB" smtClean="0"/>
              <a:pPr/>
              <a:t>9</a:t>
            </a:fld>
            <a:endParaRPr lang="en-GB"/>
          </a:p>
        </p:txBody>
      </p:sp>
    </p:spTree>
    <p:extLst>
      <p:ext uri="{BB962C8B-B14F-4D97-AF65-F5344CB8AC3E}">
        <p14:creationId xmlns:p14="http://schemas.microsoft.com/office/powerpoint/2010/main" val="78276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resentation titl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4: smaller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5: text with bullet points &amp; 1 image">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89" y="1844675"/>
            <a:ext cx="5400847"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
        <p:nvSpPr>
          <p:cNvPr id="2" name="TextBox 1"/>
          <p:cNvSpPr txBox="1"/>
          <p:nvPr userDrawn="1"/>
        </p:nvSpPr>
        <p:spPr>
          <a:xfrm>
            <a:off x="3234022" y="3660229"/>
            <a:ext cx="184666" cy="369332"/>
          </a:xfrm>
          <a:prstGeom prst="rect">
            <a:avLst/>
          </a:prstGeom>
          <a:noFill/>
        </p:spPr>
        <p:txBody>
          <a:bodyPr wrap="none" rtlCol="0">
            <a:spAutoFit/>
          </a:body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6: text with bullet points &amp; 2 image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8" name="Text Placeholder 7"/>
          <p:cNvSpPr>
            <a:spLocks noGrp="1"/>
          </p:cNvSpPr>
          <p:nvPr>
            <p:ph type="body" sz="quarter" idx="14"/>
          </p:nvPr>
        </p:nvSpPr>
        <p:spPr>
          <a:xfrm>
            <a:off x="395289" y="1844675"/>
            <a:ext cx="5400847"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7: image only">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Slide 1: presentation titl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309026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lide 9: discussion">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4"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Tree>
    <p:extLst>
      <p:ext uri="{BB962C8B-B14F-4D97-AF65-F5344CB8AC3E}">
        <p14:creationId xmlns:p14="http://schemas.microsoft.com/office/powerpoint/2010/main" val="99562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87639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Tree>
    <p:extLst>
      <p:ext uri="{BB962C8B-B14F-4D97-AF65-F5344CB8AC3E}">
        <p14:creationId xmlns:p14="http://schemas.microsoft.com/office/powerpoint/2010/main" val="634478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476999"/>
            <a:ext cx="2133600" cy="274320"/>
          </a:xfrm>
          <a:prstGeom prst="rect">
            <a:avLst/>
          </a:prstGeom>
        </p:spPr>
        <p:txBody>
          <a:bodyPr/>
          <a:lstStyle/>
          <a:p>
            <a:fld id="{135C34B0-0B83-481C-B438-33CEBE9CF480}" type="datetimeFigureOut">
              <a:rPr lang="en-GB" smtClean="0"/>
              <a:pPr/>
              <a:t>14/03/2023</a:t>
            </a:fld>
            <a:endParaRPr lang="en-GB"/>
          </a:p>
        </p:txBody>
      </p:sp>
      <p:sp>
        <p:nvSpPr>
          <p:cNvPr id="3" name="Footer Placeholder 2"/>
          <p:cNvSpPr>
            <a:spLocks noGrp="1"/>
          </p:cNvSpPr>
          <p:nvPr>
            <p:ph type="ftr" sz="quarter" idx="11"/>
          </p:nvPr>
        </p:nvSpPr>
        <p:spPr>
          <a:xfrm>
            <a:off x="2640596" y="6476999"/>
            <a:ext cx="5507719" cy="274320"/>
          </a:xfrm>
          <a:prstGeom prst="rect">
            <a:avLst/>
          </a:prstGeom>
        </p:spPr>
        <p:txBody>
          <a:bodyPr/>
          <a:lstStyle/>
          <a:p>
            <a:endParaRPr lang="en-GB"/>
          </a:p>
        </p:txBody>
      </p:sp>
      <p:sp>
        <p:nvSpPr>
          <p:cNvPr id="4" name="Slide Number Placeholder 3"/>
          <p:cNvSpPr>
            <a:spLocks noGrp="1"/>
          </p:cNvSpPr>
          <p:nvPr>
            <p:ph type="sldNum" sz="quarter" idx="12"/>
          </p:nvPr>
        </p:nvSpPr>
        <p:spPr>
          <a:xfrm>
            <a:off x="8204396" y="6476999"/>
            <a:ext cx="733864" cy="274320"/>
          </a:xfrm>
          <a:prstGeom prst="rect">
            <a:avLst/>
          </a:prstGeom>
        </p:spPr>
        <p:txBody>
          <a:bodyPr/>
          <a:lstStyle/>
          <a:p>
            <a:fld id="{5FEAA355-9C0C-4ECD-A53D-1EA103E8CC6C}" type="slidenum">
              <a:rPr lang="en-GB" smtClean="0"/>
              <a:pPr/>
              <a:t>‹#›</a:t>
            </a:fld>
            <a:endParaRPr lang="en-GB"/>
          </a:p>
        </p:txBody>
      </p:sp>
    </p:spTree>
    <p:extLst>
      <p:ext uri="{BB962C8B-B14F-4D97-AF65-F5344CB8AC3E}">
        <p14:creationId xmlns:p14="http://schemas.microsoft.com/office/powerpoint/2010/main" val="327484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a:prstGeom prst="rect">
            <a:avLst/>
          </a:prstGeom>
        </p:spPr>
        <p:txBody>
          <a:bodyPr/>
          <a:lstStyle/>
          <a:p>
            <a:r>
              <a:rPr kumimoji="0" lang="en-US"/>
              <a:t>Click to edit Master title style</a:t>
            </a:r>
          </a:p>
        </p:txBody>
      </p:sp>
      <p:sp>
        <p:nvSpPr>
          <p:cNvPr id="3" name="Content Placeholder 2"/>
          <p:cNvSpPr>
            <a:spLocks noGrp="1"/>
          </p:cNvSpPr>
          <p:nvPr>
            <p:ph idx="1"/>
          </p:nvPr>
        </p:nvSpPr>
        <p:spPr>
          <a:xfrm>
            <a:off x="457200" y="1775191"/>
            <a:ext cx="8229600" cy="4625609"/>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457200" y="6476999"/>
            <a:ext cx="2133600" cy="274320"/>
          </a:xfrm>
          <a:prstGeom prst="rect">
            <a:avLst/>
          </a:prstGeom>
        </p:spPr>
        <p:txBody>
          <a:bodyPr/>
          <a:lstStyle/>
          <a:p>
            <a:fld id="{135C34B0-0B83-481C-B438-33CEBE9CF480}" type="datetimeFigureOut">
              <a:rPr lang="en-GB" smtClean="0"/>
              <a:pPr/>
              <a:t>14/03/2023</a:t>
            </a:fld>
            <a:endParaRPr lang="en-GB"/>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endParaRPr lang="en-GB"/>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5FEAA355-9C0C-4ECD-A53D-1EA103E8CC6C}" type="slidenum">
              <a:rPr lang="en-GB" smtClean="0"/>
              <a:pPr/>
              <a:t>‹#›</a:t>
            </a:fld>
            <a:endParaRPr lang="en-GB"/>
          </a:p>
        </p:txBody>
      </p:sp>
    </p:spTree>
    <p:extLst>
      <p:ext uri="{BB962C8B-B14F-4D97-AF65-F5344CB8AC3E}">
        <p14:creationId xmlns:p14="http://schemas.microsoft.com/office/powerpoint/2010/main" val="307810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4"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US" dirty="0"/>
              <a:t>Click to edit Master title style</a:t>
            </a:r>
            <a:endParaRPr lang="en-GB" dirty="0"/>
          </a:p>
        </p:txBody>
      </p:sp>
      <p:sp>
        <p:nvSpPr>
          <p:cNvPr id="5"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2.jpe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5"/>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1" y="1101"/>
            <a:ext cx="9143998" cy="686214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68" r:id="rId2"/>
    <p:sldLayoutId id="2147483670" r:id="rId3"/>
    <p:sldLayoutId id="2147483672" r:id="rId4"/>
    <p:sldLayoutId id="2147483673" r:id="rId5"/>
    <p:sldLayoutId id="2147483674" r:id="rId6"/>
    <p:sldLayoutId id="214748367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10" cstate="print">
            <a:extLst>
              <a:ext uri="{28A0092B-C50C-407E-A947-70E740481C1C}">
                <a14:useLocalDpi xmlns:a14="http://schemas.microsoft.com/office/drawing/2010/main" val="0"/>
              </a:ext>
            </a:extLst>
          </a:blip>
          <a:stretch>
            <a:fillRect/>
          </a:stretch>
        </p:blipFill>
        <p:spPr bwMode="auto">
          <a:xfrm>
            <a:off x="5522" y="3879"/>
            <a:ext cx="9132955" cy="686214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5.xml"/><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hyperlink" Target="https://youtu.be/LH85UFsxjqA" TargetMode="External"/><Relationship Id="rId5" Type="http://schemas.openxmlformats.org/officeDocument/2006/relationships/hyperlink" Target="http://www.lancaster.ac.uk/implicit-learning-seminar" TargetMode="Externa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3.jpeg"/><Relationship Id="rId5" Type="http://schemas.openxmlformats.org/officeDocument/2006/relationships/image" Target="../media/image40.jpeg"/><Relationship Id="rId10" Type="http://schemas.openxmlformats.org/officeDocument/2006/relationships/image" Target="../media/image44.jpeg"/><Relationship Id="rId4" Type="http://schemas.openxmlformats.org/officeDocument/2006/relationships/image" Target="../media/image39.jpeg"/><Relationship Id="rId9" Type="http://schemas.openxmlformats.org/officeDocument/2006/relationships/image" Target="../media/image43.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45.png"/><Relationship Id="rId4"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tags" Target="../tags/tag18.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3" Type="http://schemas.microsoft.com/office/2007/relationships/media" Target="../media/media1.wmv"/><Relationship Id="rId2" Type="http://schemas.openxmlformats.org/officeDocument/2006/relationships/video" Target="NULL" TargetMode="External"/><Relationship Id="rId1" Type="http://schemas.openxmlformats.org/officeDocument/2006/relationships/tags" Target="../tags/tag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48.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40.jpeg"/><Relationship Id="rId5" Type="http://schemas.openxmlformats.org/officeDocument/2006/relationships/image" Target="../media/image49.png"/><Relationship Id="rId4" Type="http://schemas.openxmlformats.org/officeDocument/2006/relationships/chart" Target="../charts/chart6.xml"/></Relationships>
</file>

<file path=ppt/slides/_rels/slide6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audio" Target="../media/media2.mp3"/><Relationship Id="rId7" Type="http://schemas.openxmlformats.org/officeDocument/2006/relationships/image" Target="../media/image51.png"/><Relationship Id="rId2" Type="http://schemas.microsoft.com/office/2007/relationships/media" Target="../media/media2.mp3"/><Relationship Id="rId1" Type="http://schemas.openxmlformats.org/officeDocument/2006/relationships/tags" Target="../tags/tag22.xml"/><Relationship Id="rId6" Type="http://schemas.openxmlformats.org/officeDocument/2006/relationships/image" Target="../media/image50.png"/><Relationship Id="rId5" Type="http://schemas.openxmlformats.org/officeDocument/2006/relationships/image" Target="../media/image56.png"/><Relationship Id="rId10" Type="http://schemas.openxmlformats.org/officeDocument/2006/relationships/image" Target="../media/image57.png"/><Relationship Id="rId4" Type="http://schemas.openxmlformats.org/officeDocument/2006/relationships/slideLayout" Target="../slideLayouts/slideLayout15.xml"/><Relationship Id="rId9" Type="http://schemas.openxmlformats.org/officeDocument/2006/relationships/image" Target="../media/image53.jpeg"/></Relationships>
</file>

<file path=ppt/slides/_rels/slide7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61.png"/><Relationship Id="rId2" Type="http://schemas.openxmlformats.org/officeDocument/2006/relationships/slideLayout" Target="../slideLayouts/slideLayout8.xml"/><Relationship Id="rId1" Type="http://schemas.openxmlformats.org/officeDocument/2006/relationships/tags" Target="../tags/tag23.xml"/><Relationship Id="rId6" Type="http://schemas.microsoft.com/office/2007/relationships/hdphoto" Target="../media/hdphoto1.wdp"/><Relationship Id="rId5" Type="http://schemas.openxmlformats.org/officeDocument/2006/relationships/image" Target="../media/image60.png"/><Relationship Id="rId4" Type="http://schemas.openxmlformats.org/officeDocument/2006/relationships/image" Target="../media/image59.jpeg"/></Relationships>
</file>

<file path=ppt/slides/_rels/slide7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59.xml"/><Relationship Id="rId7" Type="http://schemas.openxmlformats.org/officeDocument/2006/relationships/chart" Target="../charts/chart7.xml"/><Relationship Id="rId2" Type="http://schemas.openxmlformats.org/officeDocument/2006/relationships/slideLayout" Target="../slideLayouts/slideLayout8.xml"/><Relationship Id="rId1" Type="http://schemas.openxmlformats.org/officeDocument/2006/relationships/tags" Target="../tags/tag24.xml"/><Relationship Id="rId6" Type="http://schemas.microsoft.com/office/2007/relationships/hdphoto" Target="../media/hdphoto2.wdp"/><Relationship Id="rId5" Type="http://schemas.openxmlformats.org/officeDocument/2006/relationships/image" Target="../media/image63.png"/><Relationship Id="rId4" Type="http://schemas.openxmlformats.org/officeDocument/2006/relationships/image" Target="../media/image62.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Ling 438: Statistical learning</a:t>
            </a:r>
          </a:p>
        </p:txBody>
      </p:sp>
      <p:sp>
        <p:nvSpPr>
          <p:cNvPr id="3" name="Subtitle 2"/>
          <p:cNvSpPr>
            <a:spLocks noGrp="1"/>
          </p:cNvSpPr>
          <p:nvPr>
            <p:ph type="subTitle" idx="1"/>
          </p:nvPr>
        </p:nvSpPr>
        <p:spPr/>
        <p:txBody>
          <a:bodyPr/>
          <a:lstStyle/>
          <a:p>
            <a:pPr>
              <a:spcBef>
                <a:spcPts val="0"/>
              </a:spcBef>
            </a:pPr>
            <a:r>
              <a:rPr lang="en-GB" dirty="0"/>
              <a:t>Professor Patrick Rebuschat (p.rebuschat@lancaster.ac.uk)</a:t>
            </a:r>
          </a:p>
        </p:txBody>
      </p:sp>
      <p:pic>
        <p:nvPicPr>
          <p:cNvPr id="4" name="Picture 36" descr="15732006_l">
            <a:extLst>
              <a:ext uri="{FF2B5EF4-FFF2-40B4-BE49-F238E27FC236}">
                <a16:creationId xmlns:a16="http://schemas.microsoft.com/office/drawing/2014/main" id="{0E0AAA50-68D0-F14F-AFEE-9706D23D8DF5}"/>
              </a:ext>
            </a:extLst>
          </p:cNvPr>
          <p:cNvPicPr>
            <a:picLocks noChangeAspect="1" noChangeArrowheads="1"/>
          </p:cNvPicPr>
          <p:nvPr/>
        </p:nvPicPr>
        <p:blipFill>
          <a:blip r:embed="rId3" cstate="print">
            <a:clrChange>
              <a:clrFrom>
                <a:srgbClr val="FFFFFF"/>
              </a:clrFrom>
              <a:clrTo>
                <a:srgbClr val="FFFFFF">
                  <a:alpha val="0"/>
                </a:srgbClr>
              </a:clrTo>
            </a:clrChange>
            <a:lum bright="-10000"/>
          </a:blip>
          <a:srcRect/>
          <a:stretch>
            <a:fillRect/>
          </a:stretch>
        </p:blipFill>
        <p:spPr bwMode="auto">
          <a:xfrm>
            <a:off x="6084168" y="1305980"/>
            <a:ext cx="936104" cy="936104"/>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Statistical learning</a:t>
            </a:r>
          </a:p>
        </p:txBody>
      </p:sp>
      <p:sp>
        <p:nvSpPr>
          <p:cNvPr id="3" name="Text Placeholder 2"/>
          <p:cNvSpPr>
            <a:spLocks noGrp="1"/>
          </p:cNvSpPr>
          <p:nvPr>
            <p:ph type="body" sz="quarter" idx="14"/>
          </p:nvPr>
        </p:nvSpPr>
        <p:spPr/>
        <p:txBody>
          <a:bodyPr/>
          <a:lstStyle/>
          <a:p>
            <a:pPr marL="0" indent="0">
              <a:buNone/>
            </a:pPr>
            <a:r>
              <a:rPr lang="en-GB" dirty="0"/>
              <a:t>Yes, we can… We can use SL to complete a variety of linguistic tasks:</a:t>
            </a:r>
          </a:p>
          <a:p>
            <a:r>
              <a:rPr lang="en-GB" dirty="0"/>
              <a:t>word segmentation and word learning</a:t>
            </a:r>
          </a:p>
          <a:p>
            <a:r>
              <a:rPr lang="en-GB" dirty="0"/>
              <a:t>phonological development</a:t>
            </a:r>
          </a:p>
          <a:p>
            <a:r>
              <a:rPr lang="en-GB" dirty="0"/>
              <a:t>syntactic development</a:t>
            </a:r>
          </a:p>
          <a:p>
            <a:r>
              <a:rPr lang="en-GB" dirty="0"/>
              <a:t>Etc.</a:t>
            </a:r>
          </a:p>
          <a:p>
            <a:endParaRPr lang="en-GB" dirty="0"/>
          </a:p>
          <a:p>
            <a:pPr marL="7938" lvl="0" indent="-7938">
              <a:buNone/>
            </a:pPr>
            <a:r>
              <a:rPr lang="en-GB" dirty="0"/>
              <a:t>What are the units of SL? </a:t>
            </a:r>
          </a:p>
          <a:p>
            <a:r>
              <a:rPr lang="en-GB" dirty="0"/>
              <a:t>Speech sounds, syllables, lexical categories, syntactic phrases, etc.</a:t>
            </a:r>
          </a:p>
          <a:p>
            <a:pPr marL="0" indent="0">
              <a:buNone/>
            </a:pPr>
            <a:endParaRPr lang="en-GB" dirty="0"/>
          </a:p>
        </p:txBody>
      </p:sp>
    </p:spTree>
    <p:custDataLst>
      <p:tags r:id="rId1"/>
    </p:custDataLst>
    <p:extLst>
      <p:ext uri="{BB962C8B-B14F-4D97-AF65-F5344CB8AC3E}">
        <p14:creationId xmlns:p14="http://schemas.microsoft.com/office/powerpoint/2010/main" val="116212899"/>
      </p:ext>
    </p:extLst>
  </p:cSld>
  <p:clrMapOvr>
    <a:masterClrMapping/>
  </p:clrMapOvr>
  <p:transition advTm="5328"/>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Statistical learning</a:t>
            </a:r>
          </a:p>
        </p:txBody>
      </p:sp>
      <p:sp>
        <p:nvSpPr>
          <p:cNvPr id="3" name="Text Placeholder 2"/>
          <p:cNvSpPr>
            <a:spLocks noGrp="1"/>
          </p:cNvSpPr>
          <p:nvPr>
            <p:ph type="body" sz="quarter" idx="14"/>
          </p:nvPr>
        </p:nvSpPr>
        <p:spPr>
          <a:xfrm>
            <a:off x="395288" y="1844675"/>
            <a:ext cx="5040808" cy="4752975"/>
          </a:xfrm>
        </p:spPr>
        <p:txBody>
          <a:bodyPr/>
          <a:lstStyle/>
          <a:p>
            <a:pPr marL="0" indent="0">
              <a:buNone/>
            </a:pPr>
            <a:r>
              <a:rPr lang="en-GB" dirty="0"/>
              <a:t>Basic aspects of SL not unique to human learners (not species-specific).</a:t>
            </a:r>
          </a:p>
        </p:txBody>
      </p:sp>
      <p:pic>
        <p:nvPicPr>
          <p:cNvPr id="1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3375" t="6442" r="5767"/>
          <a:stretch/>
        </p:blipFill>
        <p:spPr bwMode="auto">
          <a:xfrm>
            <a:off x="251520" y="2997376"/>
            <a:ext cx="7064083" cy="38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descr="https://upload.wikimedia.org/wikipedia/commons/thumb/a/a2/Punk_monkey_at_Zoo_Schwerin.jpg/1920px-Punk_monkey_at_Zoo_Schwerin.jp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flipH="1">
            <a:off x="6228184" y="1916832"/>
            <a:ext cx="2322000" cy="154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561091" y="4778418"/>
            <a:ext cx="1656183" cy="253916"/>
          </a:xfrm>
          <a:prstGeom prst="rect">
            <a:avLst/>
          </a:prstGeom>
          <a:noFill/>
        </p:spPr>
        <p:txBody>
          <a:bodyPr wrap="square" rtlCol="0">
            <a:spAutoFit/>
          </a:bodyPr>
          <a:lstStyle/>
          <a:p>
            <a:r>
              <a:rPr lang="en-GB" sz="1050" dirty="0" err="1">
                <a:solidFill>
                  <a:srgbClr val="666666"/>
                </a:solidFill>
              </a:rPr>
              <a:t>Saffran</a:t>
            </a:r>
            <a:r>
              <a:rPr lang="en-GB" sz="1050" dirty="0">
                <a:solidFill>
                  <a:srgbClr val="666666"/>
                </a:solidFill>
              </a:rPr>
              <a:t> et al. (2005, </a:t>
            </a:r>
            <a:r>
              <a:rPr lang="en-GB" sz="1050" dirty="0" err="1">
                <a:solidFill>
                  <a:srgbClr val="666666"/>
                </a:solidFill>
              </a:rPr>
              <a:t>Expt</a:t>
            </a:r>
            <a:r>
              <a:rPr lang="en-GB" sz="1050" dirty="0">
                <a:solidFill>
                  <a:srgbClr val="666666"/>
                </a:solidFill>
              </a:rPr>
              <a:t> 3)</a:t>
            </a:r>
          </a:p>
        </p:txBody>
      </p:sp>
    </p:spTree>
    <p:extLst>
      <p:ext uri="{BB962C8B-B14F-4D97-AF65-F5344CB8AC3E}">
        <p14:creationId xmlns:p14="http://schemas.microsoft.com/office/powerpoint/2010/main" val="198027324"/>
      </p:ext>
    </p:extLst>
  </p:cSld>
  <p:clrMapOvr>
    <a:masterClrMapping/>
  </p:clrMapOvr>
  <p:transition advTm="5328"/>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Statistical learning</a:t>
            </a:r>
          </a:p>
        </p:txBody>
      </p:sp>
      <p:sp>
        <p:nvSpPr>
          <p:cNvPr id="3" name="Text Placeholder 2"/>
          <p:cNvSpPr>
            <a:spLocks noGrp="1"/>
          </p:cNvSpPr>
          <p:nvPr>
            <p:ph type="body" sz="quarter" idx="14"/>
          </p:nvPr>
        </p:nvSpPr>
        <p:spPr/>
        <p:txBody>
          <a:bodyPr/>
          <a:lstStyle/>
          <a:p>
            <a:pPr marL="7938" lvl="0" indent="-7938">
              <a:buNone/>
            </a:pPr>
            <a:endParaRPr lang="en-GB" dirty="0"/>
          </a:p>
          <a:p>
            <a:pPr marL="7938" lvl="0" indent="-7938">
              <a:buNone/>
            </a:pPr>
            <a:endParaRPr lang="en-GB" dirty="0"/>
          </a:p>
          <a:p>
            <a:pPr marL="7938" lvl="0" indent="-7938">
              <a:buNone/>
            </a:pPr>
            <a:r>
              <a:rPr lang="en-GB" dirty="0"/>
              <a:t>What type of statistical information?</a:t>
            </a:r>
          </a:p>
          <a:p>
            <a:r>
              <a:rPr lang="en-GB" dirty="0"/>
              <a:t>Frequency counts</a:t>
            </a:r>
          </a:p>
          <a:p>
            <a:r>
              <a:rPr lang="en-GB" dirty="0"/>
              <a:t>Transitional probabilities</a:t>
            </a:r>
          </a:p>
          <a:p>
            <a:r>
              <a:rPr lang="en-GB" dirty="0"/>
              <a:t>Co-occurrence statistics</a:t>
            </a:r>
          </a:p>
          <a:p>
            <a:r>
              <a:rPr lang="en-GB" dirty="0"/>
              <a:t>Conditional probabilities</a:t>
            </a:r>
          </a:p>
          <a:p>
            <a:r>
              <a:rPr lang="en-GB" dirty="0"/>
              <a:t>Cross-trial statistics</a:t>
            </a:r>
          </a:p>
        </p:txBody>
      </p:sp>
      <p:pic>
        <p:nvPicPr>
          <p:cNvPr id="4"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2" t="11831" r="3016" b="5972"/>
          <a:stretch/>
        </p:blipFill>
        <p:spPr bwMode="auto">
          <a:xfrm>
            <a:off x="4355976" y="4293096"/>
            <a:ext cx="4641509" cy="13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898564597"/>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Statistical learning</a:t>
            </a:r>
          </a:p>
        </p:txBody>
      </p:sp>
      <p:sp>
        <p:nvSpPr>
          <p:cNvPr id="3" name="Text Placeholder 2"/>
          <p:cNvSpPr>
            <a:spLocks noGrp="1"/>
          </p:cNvSpPr>
          <p:nvPr>
            <p:ph type="body" sz="quarter" idx="14"/>
          </p:nvPr>
        </p:nvSpPr>
        <p:spPr>
          <a:xfrm>
            <a:off x="395288" y="1844675"/>
            <a:ext cx="5040808" cy="4752975"/>
          </a:xfrm>
        </p:spPr>
        <p:txBody>
          <a:bodyPr/>
          <a:lstStyle/>
          <a:p>
            <a:pPr marL="0" indent="0">
              <a:buNone/>
            </a:pPr>
            <a:r>
              <a:rPr lang="en-GB" dirty="0"/>
              <a:t>SL mechanism is domain-general</a:t>
            </a:r>
            <a:br>
              <a:rPr lang="en-GB" dirty="0"/>
            </a:br>
            <a:r>
              <a:rPr lang="en-GB" dirty="0"/>
              <a:t>(applies to other modalities and domains).</a:t>
            </a:r>
          </a:p>
        </p:txBody>
      </p:sp>
      <p:grpSp>
        <p:nvGrpSpPr>
          <p:cNvPr id="4" name="Group 3"/>
          <p:cNvGrpSpPr>
            <a:grpSpLocks/>
          </p:cNvGrpSpPr>
          <p:nvPr/>
        </p:nvGrpSpPr>
        <p:grpSpPr>
          <a:xfrm>
            <a:off x="5796136" y="1916832"/>
            <a:ext cx="2088232" cy="2085960"/>
            <a:chOff x="395536" y="3429000"/>
            <a:chExt cx="2088232" cy="2085960"/>
          </a:xfrm>
        </p:grpSpPr>
        <p:pic>
          <p:nvPicPr>
            <p:cNvPr id="5" name="Picture 10" descr="C:\Users\Patrick\Dropbox\Research\Statistical learning\E-Prime Files\nouns_and_verbs - COPY OF ORIGINAL\p7.bmp"/>
            <p:cNvPicPr>
              <a:picLocks noChangeAspect="1" noChangeArrowheads="1"/>
            </p:cNvPicPr>
            <p:nvPr/>
          </p:nvPicPr>
          <p:blipFill>
            <a:blip r:embed="rId3" cstate="print"/>
            <a:srcRect/>
            <a:stretch>
              <a:fillRect/>
            </a:stretch>
          </p:blipFill>
          <p:spPr bwMode="auto">
            <a:xfrm>
              <a:off x="395536" y="4509120"/>
              <a:ext cx="1005840" cy="1005840"/>
            </a:xfrm>
            <a:prstGeom prst="rect">
              <a:avLst/>
            </a:prstGeom>
            <a:noFill/>
          </p:spPr>
        </p:pic>
        <p:pic>
          <p:nvPicPr>
            <p:cNvPr id="6" name="Picture 12" descr="C:\Users\Patrick\Dropbox\Research\Statistical learning\E-Prime Files\nouns_and_verbs - COPY OF ORIGINAL\p1.bmp"/>
            <p:cNvPicPr>
              <a:picLocks noChangeAspect="1" noChangeArrowheads="1"/>
            </p:cNvPicPr>
            <p:nvPr/>
          </p:nvPicPr>
          <p:blipFill>
            <a:blip r:embed="rId4" cstate="print"/>
            <a:srcRect/>
            <a:stretch>
              <a:fillRect/>
            </a:stretch>
          </p:blipFill>
          <p:spPr bwMode="auto">
            <a:xfrm>
              <a:off x="1477928" y="4509120"/>
              <a:ext cx="1005840" cy="1005840"/>
            </a:xfrm>
            <a:prstGeom prst="rect">
              <a:avLst/>
            </a:prstGeom>
            <a:noFill/>
          </p:spPr>
        </p:pic>
        <p:pic>
          <p:nvPicPr>
            <p:cNvPr id="7" name="Picture 13" descr="C:\Users\Patrick\Dropbox\Research\Statistical learning\E-Prime Files\nouns_and_verbs - COPY OF ORIGINAL\p2.bmp"/>
            <p:cNvPicPr>
              <a:picLocks noChangeAspect="1" noChangeArrowheads="1"/>
            </p:cNvPicPr>
            <p:nvPr/>
          </p:nvPicPr>
          <p:blipFill>
            <a:blip r:embed="rId5" cstate="print"/>
            <a:srcRect/>
            <a:stretch>
              <a:fillRect/>
            </a:stretch>
          </p:blipFill>
          <p:spPr bwMode="auto">
            <a:xfrm>
              <a:off x="395536" y="3429000"/>
              <a:ext cx="1005840" cy="1005840"/>
            </a:xfrm>
            <a:prstGeom prst="rect">
              <a:avLst/>
            </a:prstGeom>
            <a:noFill/>
          </p:spPr>
        </p:pic>
        <p:pic>
          <p:nvPicPr>
            <p:cNvPr id="8" name="Picture 14" descr="C:\Users\Patrick\Dropbox\Research\Statistical learning\E-Prime Files\nouns_and_verbs - COPY OF ORIGINAL\p3.bmp"/>
            <p:cNvPicPr>
              <a:picLocks noChangeAspect="1" noChangeArrowheads="1"/>
            </p:cNvPicPr>
            <p:nvPr/>
          </p:nvPicPr>
          <p:blipFill>
            <a:blip r:embed="rId6" cstate="print"/>
            <a:srcRect/>
            <a:stretch>
              <a:fillRect/>
            </a:stretch>
          </p:blipFill>
          <p:spPr bwMode="auto">
            <a:xfrm>
              <a:off x="1477928" y="3429000"/>
              <a:ext cx="1005840" cy="1005840"/>
            </a:xfrm>
            <a:prstGeom prst="rect">
              <a:avLst/>
            </a:prstGeom>
            <a:noFill/>
          </p:spPr>
        </p:pic>
      </p:grpSp>
      <p:grpSp>
        <p:nvGrpSpPr>
          <p:cNvPr id="9" name="Group 8"/>
          <p:cNvGrpSpPr>
            <a:grpSpLocks/>
          </p:cNvGrpSpPr>
          <p:nvPr/>
        </p:nvGrpSpPr>
        <p:grpSpPr>
          <a:xfrm>
            <a:off x="5796136" y="4077072"/>
            <a:ext cx="2083688" cy="2085960"/>
            <a:chOff x="2558048" y="3429000"/>
            <a:chExt cx="2083688" cy="2085960"/>
          </a:xfrm>
        </p:grpSpPr>
        <p:pic>
          <p:nvPicPr>
            <p:cNvPr id="10" name="Picture 11" descr="C:\Users\Patrick\Dropbox\Research\Statistical learning\E-Prime Files\nouns_and_verbs - COPY OF ORIGINAL\p0.bmp"/>
            <p:cNvPicPr>
              <a:picLocks noChangeAspect="1" noChangeArrowheads="1"/>
            </p:cNvPicPr>
            <p:nvPr/>
          </p:nvPicPr>
          <p:blipFill>
            <a:blip r:embed="rId7" cstate="print"/>
            <a:srcRect/>
            <a:stretch>
              <a:fillRect/>
            </a:stretch>
          </p:blipFill>
          <p:spPr bwMode="auto">
            <a:xfrm>
              <a:off x="3635896" y="4509120"/>
              <a:ext cx="1005840" cy="1005840"/>
            </a:xfrm>
            <a:prstGeom prst="rect">
              <a:avLst/>
            </a:prstGeom>
            <a:noFill/>
          </p:spPr>
        </p:pic>
        <p:pic>
          <p:nvPicPr>
            <p:cNvPr id="11" name="Picture 15" descr="C:\Users\Patrick\Dropbox\Research\Statistical learning\E-Prime Files\nouns_and_verbs - COPY OF ORIGINAL\p4.bmp"/>
            <p:cNvPicPr>
              <a:picLocks noChangeAspect="1" noChangeArrowheads="1"/>
            </p:cNvPicPr>
            <p:nvPr/>
          </p:nvPicPr>
          <p:blipFill>
            <a:blip r:embed="rId8" cstate="print"/>
            <a:srcRect/>
            <a:stretch>
              <a:fillRect/>
            </a:stretch>
          </p:blipFill>
          <p:spPr bwMode="auto">
            <a:xfrm>
              <a:off x="2558048" y="4509120"/>
              <a:ext cx="1005840" cy="1005840"/>
            </a:xfrm>
            <a:prstGeom prst="rect">
              <a:avLst/>
            </a:prstGeom>
            <a:noFill/>
          </p:spPr>
        </p:pic>
        <p:pic>
          <p:nvPicPr>
            <p:cNvPr id="12" name="Picture 16" descr="C:\Users\Patrick\Dropbox\Research\Statistical learning\E-Prime Files\nouns_and_verbs - COPY OF ORIGINAL\p5.bmp"/>
            <p:cNvPicPr>
              <a:picLocks noChangeAspect="1" noChangeArrowheads="1"/>
            </p:cNvPicPr>
            <p:nvPr/>
          </p:nvPicPr>
          <p:blipFill>
            <a:blip r:embed="rId9" cstate="print"/>
            <a:srcRect/>
            <a:stretch>
              <a:fillRect/>
            </a:stretch>
          </p:blipFill>
          <p:spPr bwMode="auto">
            <a:xfrm>
              <a:off x="3634760" y="3429000"/>
              <a:ext cx="1005840" cy="1005840"/>
            </a:xfrm>
            <a:prstGeom prst="rect">
              <a:avLst/>
            </a:prstGeom>
            <a:noFill/>
          </p:spPr>
        </p:pic>
        <p:pic>
          <p:nvPicPr>
            <p:cNvPr id="13" name="Picture 18" descr="C:\Users\Patrick\Dropbox\Research\Statistical learning\E-Prime Files\nouns_and_verbs - COPY OF ORIGINAL\p8.bmp"/>
            <p:cNvPicPr>
              <a:picLocks noChangeAspect="1" noChangeArrowheads="1"/>
            </p:cNvPicPr>
            <p:nvPr/>
          </p:nvPicPr>
          <p:blipFill>
            <a:blip r:embed="rId10" cstate="print"/>
            <a:srcRect/>
            <a:stretch>
              <a:fillRect/>
            </a:stretch>
          </p:blipFill>
          <p:spPr bwMode="auto">
            <a:xfrm>
              <a:off x="2558048" y="3429000"/>
              <a:ext cx="1005840" cy="1005840"/>
            </a:xfrm>
            <a:prstGeom prst="rect">
              <a:avLst/>
            </a:prstGeom>
            <a:noFill/>
          </p:spPr>
        </p:pic>
      </p:grpSp>
      <p:pic>
        <p:nvPicPr>
          <p:cNvPr id="10243"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544" y="3010669"/>
            <a:ext cx="5160030" cy="33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935608" y="6358669"/>
            <a:ext cx="1874480" cy="307777"/>
          </a:xfrm>
          <a:prstGeom prst="rect">
            <a:avLst/>
          </a:prstGeom>
          <a:noFill/>
        </p:spPr>
        <p:txBody>
          <a:bodyPr wrap="square" rtlCol="0">
            <a:spAutoFit/>
          </a:bodyPr>
          <a:lstStyle/>
          <a:p>
            <a:pPr algn="ctr"/>
            <a:r>
              <a:rPr lang="en-GB" sz="1400" dirty="0" err="1">
                <a:solidFill>
                  <a:srgbClr val="666666"/>
                </a:solidFill>
              </a:rPr>
              <a:t>Fiser</a:t>
            </a:r>
            <a:r>
              <a:rPr lang="en-GB" sz="1400" dirty="0">
                <a:solidFill>
                  <a:srgbClr val="666666"/>
                </a:solidFill>
              </a:rPr>
              <a:t> and </a:t>
            </a:r>
            <a:r>
              <a:rPr lang="en-GB" sz="1400" dirty="0" err="1">
                <a:solidFill>
                  <a:srgbClr val="666666"/>
                </a:solidFill>
              </a:rPr>
              <a:t>Aslin</a:t>
            </a:r>
            <a:r>
              <a:rPr lang="en-GB" sz="1400" dirty="0">
                <a:solidFill>
                  <a:srgbClr val="666666"/>
                </a:solidFill>
              </a:rPr>
              <a:t> (2002)</a:t>
            </a:r>
          </a:p>
        </p:txBody>
      </p:sp>
      <p:sp>
        <p:nvSpPr>
          <p:cNvPr id="19" name="TextBox 18"/>
          <p:cNvSpPr txBox="1"/>
          <p:nvPr/>
        </p:nvSpPr>
        <p:spPr>
          <a:xfrm>
            <a:off x="1744710" y="6358669"/>
            <a:ext cx="2605698" cy="307777"/>
          </a:xfrm>
          <a:prstGeom prst="rect">
            <a:avLst/>
          </a:prstGeom>
          <a:noFill/>
        </p:spPr>
        <p:txBody>
          <a:bodyPr wrap="square" rtlCol="0">
            <a:spAutoFit/>
          </a:bodyPr>
          <a:lstStyle/>
          <a:p>
            <a:pPr algn="ctr"/>
            <a:r>
              <a:rPr lang="en-GB" sz="1400" dirty="0">
                <a:solidFill>
                  <a:srgbClr val="666666"/>
                </a:solidFill>
              </a:rPr>
              <a:t>Conway and Christiansen (2006)</a:t>
            </a:r>
          </a:p>
        </p:txBody>
      </p:sp>
    </p:spTree>
    <p:extLst>
      <p:ext uri="{BB962C8B-B14F-4D97-AF65-F5344CB8AC3E}">
        <p14:creationId xmlns:p14="http://schemas.microsoft.com/office/powerpoint/2010/main" val="1041270355"/>
      </p:ext>
    </p:extLst>
  </p:cSld>
  <p:clrMapOvr>
    <a:masterClrMapping/>
  </p:clrMapOvr>
  <p:transition advTm="5328"/>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1740" y="3136613"/>
            <a:ext cx="4680520" cy="1077218"/>
          </a:xfrm>
          <a:prstGeom prst="rect">
            <a:avLst/>
          </a:prstGeom>
          <a:noFill/>
        </p:spPr>
        <p:txBody>
          <a:bodyPr wrap="square" rtlCol="0">
            <a:spAutoFit/>
          </a:bodyPr>
          <a:lstStyle/>
          <a:p>
            <a:pPr algn="ctr"/>
            <a:r>
              <a:rPr lang="en-GB" sz="3200" dirty="0">
                <a:solidFill>
                  <a:srgbClr val="B5121B"/>
                </a:solidFill>
              </a:rPr>
              <a:t>Three approaches, one phenomenon?</a:t>
            </a:r>
          </a:p>
        </p:txBody>
      </p:sp>
    </p:spTree>
    <p:extLst>
      <p:ext uri="{BB962C8B-B14F-4D97-AF65-F5344CB8AC3E}">
        <p14:creationId xmlns:p14="http://schemas.microsoft.com/office/powerpoint/2010/main" val="373756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Implicit statistical learning</a:t>
            </a:r>
          </a:p>
        </p:txBody>
      </p:sp>
      <p:sp>
        <p:nvSpPr>
          <p:cNvPr id="3" name="Text Placeholder 2"/>
          <p:cNvSpPr>
            <a:spLocks noGrp="1"/>
          </p:cNvSpPr>
          <p:nvPr>
            <p:ph type="body" sz="quarter" idx="14"/>
          </p:nvPr>
        </p:nvSpPr>
        <p:spPr>
          <a:xfrm>
            <a:off x="395288" y="1844675"/>
            <a:ext cx="4752776" cy="4752975"/>
          </a:xfrm>
        </p:spPr>
        <p:txBody>
          <a:bodyPr/>
          <a:lstStyle/>
          <a:p>
            <a:pPr algn="just"/>
            <a:r>
              <a:rPr lang="en-US" dirty="0"/>
              <a:t>Past 20-30 years witnessed great interest in our ability to rapidly extract information from complex stimulus domains.</a:t>
            </a:r>
          </a:p>
          <a:p>
            <a:pPr algn="just"/>
            <a:endParaRPr lang="en-US" dirty="0"/>
          </a:p>
          <a:p>
            <a:pPr algn="just"/>
            <a:r>
              <a:rPr lang="en-US" dirty="0"/>
              <a:t>This ability is often referred to as implicit learning, statistical learning or even implicit-statistical learning (ISL).</a:t>
            </a:r>
          </a:p>
          <a:p>
            <a:endParaRPr lang="en-US" dirty="0"/>
          </a:p>
          <a:p>
            <a:endParaRPr lang="en-US" dirty="0"/>
          </a:p>
          <a:p>
            <a:endParaRPr lang="en-US" dirty="0"/>
          </a:p>
        </p:txBody>
      </p:sp>
      <p:pic>
        <p:nvPicPr>
          <p:cNvPr id="13" name="Picture 1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0908"/>
          <a:stretch/>
        </p:blipFill>
        <p:spPr bwMode="auto">
          <a:xfrm>
            <a:off x="6405920" y="5426264"/>
            <a:ext cx="1516735" cy="11114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3"/>
          <p:cNvPicPr>
            <a:picLocks noChangeAspect="1" noChangeArrowheads="1"/>
          </p:cNvPicPr>
          <p:nvPr/>
        </p:nvPicPr>
        <p:blipFill>
          <a:blip r:embed="rId4" cstate="print"/>
          <a:srcRect/>
          <a:stretch>
            <a:fillRect/>
          </a:stretch>
        </p:blipFill>
        <p:spPr bwMode="auto">
          <a:xfrm>
            <a:off x="5566458" y="1852396"/>
            <a:ext cx="3326021" cy="3403219"/>
          </a:xfrm>
          <a:prstGeom prst="rect">
            <a:avLst/>
          </a:prstGeom>
          <a:noFill/>
          <a:ln w="9525">
            <a:noFill/>
            <a:miter lim="800000"/>
            <a:headEnd/>
            <a:tailEnd/>
          </a:ln>
        </p:spPr>
      </p:pic>
    </p:spTree>
    <p:extLst>
      <p:ext uri="{BB962C8B-B14F-4D97-AF65-F5344CB8AC3E}">
        <p14:creationId xmlns:p14="http://schemas.microsoft.com/office/powerpoint/2010/main" val="1629642823"/>
      </p:ext>
    </p:extLst>
  </p:cSld>
  <p:clrMapOvr>
    <a:masterClrMapping/>
  </p:clrMapOvr>
  <p:transition advTm="532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Reminder: Implicit learning</a:t>
            </a:r>
            <a:endParaRPr lang="en-GB" dirty="0"/>
          </a:p>
        </p:txBody>
      </p:sp>
      <p:sp>
        <p:nvSpPr>
          <p:cNvPr id="3" name="Text Placeholder 2"/>
          <p:cNvSpPr>
            <a:spLocks noGrp="1"/>
          </p:cNvSpPr>
          <p:nvPr>
            <p:ph type="body" sz="quarter" idx="14"/>
          </p:nvPr>
        </p:nvSpPr>
        <p:spPr/>
        <p:txBody>
          <a:bodyPr/>
          <a:lstStyle/>
          <a:p>
            <a:pPr marL="0" lvl="0" indent="0">
              <a:buNone/>
            </a:pPr>
            <a:r>
              <a:rPr lang="en-GB" b="1" dirty="0"/>
              <a:t>What is implicit learning?</a:t>
            </a:r>
          </a:p>
          <a:p>
            <a:pPr lvl="0"/>
            <a:r>
              <a:rPr lang="en-GB" dirty="0"/>
              <a:t>Ability to rapidly extract information from the environment</a:t>
            </a:r>
          </a:p>
          <a:p>
            <a:pPr lvl="0"/>
            <a:r>
              <a:rPr lang="en-GB" dirty="0"/>
              <a:t>Learning that typically results in </a:t>
            </a:r>
            <a:r>
              <a:rPr lang="en-GB" b="1" dirty="0"/>
              <a:t>unconscious</a:t>
            </a:r>
            <a:r>
              <a:rPr lang="en-GB" dirty="0"/>
              <a:t> knowledge.</a:t>
            </a:r>
          </a:p>
          <a:p>
            <a:pPr lvl="0"/>
            <a:endParaRPr lang="en-GB" dirty="0"/>
          </a:p>
        </p:txBody>
      </p:sp>
      <p:pic>
        <p:nvPicPr>
          <p:cNvPr id="4" name="Picture 4" descr="C:\Documents and Settings\TEMP.AD\Temporary Internet Files\Content.IE5\2981MVZL\MC900309868[1].wmf"/>
          <p:cNvPicPr>
            <a:picLocks noChangeAspect="1" noChangeArrowheads="1"/>
          </p:cNvPicPr>
          <p:nvPr/>
        </p:nvPicPr>
        <p:blipFill>
          <a:blip r:embed="rId4" cstate="print"/>
          <a:srcRect/>
          <a:stretch>
            <a:fillRect/>
          </a:stretch>
        </p:blipFill>
        <p:spPr bwMode="auto">
          <a:xfrm>
            <a:off x="6631632" y="4221088"/>
            <a:ext cx="1828800" cy="1689811"/>
          </a:xfrm>
          <a:prstGeom prst="rect">
            <a:avLst/>
          </a:prstGeom>
          <a:noFill/>
        </p:spPr>
      </p:pic>
      <p:sp>
        <p:nvSpPr>
          <p:cNvPr id="5" name="Rectangle 4"/>
          <p:cNvSpPr/>
          <p:nvPr/>
        </p:nvSpPr>
        <p:spPr>
          <a:xfrm>
            <a:off x="395536" y="4149080"/>
            <a:ext cx="6192688" cy="1569660"/>
          </a:xfrm>
          <a:prstGeom prst="rect">
            <a:avLst/>
          </a:prstGeom>
        </p:spPr>
        <p:txBody>
          <a:bodyPr wrap="square">
            <a:spAutoFit/>
          </a:bodyPr>
          <a:lstStyle/>
          <a:p>
            <a:pPr lvl="0">
              <a:buNone/>
            </a:pPr>
            <a:r>
              <a:rPr lang="en-GB" sz="2400" b="1" dirty="0">
                <a:solidFill>
                  <a:srgbClr val="666666"/>
                </a:solidFill>
              </a:rPr>
              <a:t>Examples </a:t>
            </a:r>
          </a:p>
          <a:p>
            <a:pPr marL="457200" lvl="0" indent="-457200">
              <a:buFont typeface="Arial" pitchFamily="34" charset="0"/>
              <a:buChar char="•"/>
            </a:pPr>
            <a:r>
              <a:rPr lang="en-GB" sz="2400" dirty="0">
                <a:solidFill>
                  <a:srgbClr val="666666"/>
                </a:solidFill>
              </a:rPr>
              <a:t>Language acquisition in childhood</a:t>
            </a:r>
          </a:p>
          <a:p>
            <a:pPr marL="457200" indent="-457200">
              <a:buFont typeface="Arial" pitchFamily="34" charset="0"/>
              <a:buChar char="•"/>
            </a:pPr>
            <a:r>
              <a:rPr lang="en-GB" sz="2400" dirty="0">
                <a:solidFill>
                  <a:srgbClr val="666666"/>
                </a:solidFill>
              </a:rPr>
              <a:t>Musical enculturation (</a:t>
            </a:r>
            <a:r>
              <a:rPr lang="en-GB" sz="2400" dirty="0" err="1">
                <a:solidFill>
                  <a:srgbClr val="666666"/>
                </a:solidFill>
              </a:rPr>
              <a:t>Rohrmeier</a:t>
            </a:r>
            <a:r>
              <a:rPr lang="en-GB" sz="2400" dirty="0">
                <a:solidFill>
                  <a:srgbClr val="666666"/>
                </a:solidFill>
              </a:rPr>
              <a:t> &amp; Rebuschat, 2009)</a:t>
            </a:r>
          </a:p>
        </p:txBody>
      </p:sp>
    </p:spTree>
    <p:custDataLst>
      <p:tags r:id="rId1"/>
    </p:custDataLst>
    <p:extLst>
      <p:ext uri="{BB962C8B-B14F-4D97-AF65-F5344CB8AC3E}">
        <p14:creationId xmlns:p14="http://schemas.microsoft.com/office/powerpoint/2010/main" val="38371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984776" cy="1152128"/>
          </a:xfrm>
        </p:spPr>
        <p:txBody>
          <a:bodyPr/>
          <a:lstStyle/>
          <a:p>
            <a:r>
              <a:rPr lang="en-GB" sz="3400" dirty="0"/>
              <a:t>Two approaches, one phenomenon</a:t>
            </a:r>
          </a:p>
        </p:txBody>
      </p:sp>
      <p:grpSp>
        <p:nvGrpSpPr>
          <p:cNvPr id="24" name="Group 23"/>
          <p:cNvGrpSpPr/>
          <p:nvPr/>
        </p:nvGrpSpPr>
        <p:grpSpPr>
          <a:xfrm>
            <a:off x="251520" y="1772816"/>
            <a:ext cx="6065832" cy="1530259"/>
            <a:chOff x="954440" y="2746610"/>
            <a:chExt cx="6065832" cy="1530259"/>
          </a:xfrm>
        </p:grpSpPr>
        <p:sp>
          <p:nvSpPr>
            <p:cNvPr id="19" name="Text Placeholder 2"/>
            <p:cNvSpPr txBox="1">
              <a:spLocks/>
            </p:cNvSpPr>
            <p:nvPr/>
          </p:nvSpPr>
          <p:spPr>
            <a:xfrm>
              <a:off x="2267744" y="2818616"/>
              <a:ext cx="4752528" cy="1368152"/>
            </a:xfrm>
            <a:prstGeom prst="rect">
              <a:avLst/>
            </a:prstGeom>
          </p:spPr>
          <p:txBody>
            <a:bodyPr vert="horz"/>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rgbClr val="666666"/>
                  </a:solidFill>
                  <a:effectLst/>
                  <a:uLnTx/>
                  <a:uFillTx/>
                  <a:latin typeface="+mn-lt"/>
                  <a:ea typeface="+mn-ea"/>
                  <a:cs typeface="+mn-cs"/>
                </a:rPr>
                <a:t>Implicit learning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a:ln>
                    <a:noFill/>
                  </a:ln>
                  <a:solidFill>
                    <a:srgbClr val="666666"/>
                  </a:solidFill>
                  <a:effectLst/>
                  <a:uLnTx/>
                  <a:uFillTx/>
                  <a:latin typeface="+mn-lt"/>
                  <a:ea typeface="+mn-ea"/>
                  <a:cs typeface="+mn-cs"/>
                </a:rPr>
                <a:t>Reber</a:t>
              </a:r>
              <a:r>
                <a:rPr kumimoji="0" lang="en-US" sz="2000" b="0" i="0" u="none" strike="noStrike" kern="1200" cap="none" spc="0" normalizeH="0" baseline="0" noProof="0" dirty="0">
                  <a:ln>
                    <a:noFill/>
                  </a:ln>
                  <a:solidFill>
                    <a:srgbClr val="666666"/>
                  </a:solidFill>
                  <a:effectLst/>
                  <a:uLnTx/>
                  <a:uFillTx/>
                  <a:latin typeface="+mn-lt"/>
                  <a:ea typeface="+mn-ea"/>
                  <a:cs typeface="+mn-cs"/>
                </a:rPr>
                <a:t> (1967, 1969) onwards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rgbClr val="666666"/>
                  </a:solidFill>
                  <a:effectLst/>
                  <a:uLnTx/>
                  <a:uFillTx/>
                  <a:latin typeface="+mn-lt"/>
                  <a:ea typeface="+mn-ea"/>
                  <a:cs typeface="+mn-cs"/>
                </a:rPr>
                <a:t>Major strand in cognitive psychology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rgbClr val="666666"/>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rgbClr val="666666"/>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000" b="0" i="0" u="none" strike="noStrike" kern="1200" cap="none" spc="0" normalizeH="0" baseline="0" noProof="0" dirty="0">
                <a:ln>
                  <a:noFill/>
                </a:ln>
                <a:solidFill>
                  <a:srgbClr val="666666"/>
                </a:solidFill>
                <a:effectLst/>
                <a:uLnTx/>
                <a:uFillTx/>
                <a:latin typeface="+mn-lt"/>
                <a:ea typeface="+mn-ea"/>
                <a:cs typeface="+mn-cs"/>
              </a:endParaRPr>
            </a:p>
          </p:txBody>
        </p:sp>
        <p:pic>
          <p:nvPicPr>
            <p:cNvPr id="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440" y="2746610"/>
              <a:ext cx="1097280" cy="1530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1" name="Group 20"/>
          <p:cNvGrpSpPr/>
          <p:nvPr/>
        </p:nvGrpSpPr>
        <p:grpSpPr>
          <a:xfrm>
            <a:off x="2123728" y="3414702"/>
            <a:ext cx="6624736" cy="1454458"/>
            <a:chOff x="1026448" y="4437115"/>
            <a:chExt cx="6624736" cy="1454458"/>
          </a:xfrm>
        </p:grpSpPr>
        <p:sp>
          <p:nvSpPr>
            <p:cNvPr id="22" name="Rectangle 21"/>
            <p:cNvSpPr/>
            <p:nvPr/>
          </p:nvSpPr>
          <p:spPr>
            <a:xfrm>
              <a:off x="2394600" y="4584030"/>
              <a:ext cx="5256584" cy="1077218"/>
            </a:xfrm>
            <a:prstGeom prst="rect">
              <a:avLst/>
            </a:prstGeom>
          </p:spPr>
          <p:txBody>
            <a:bodyPr wrap="square">
              <a:spAutoFit/>
            </a:bodyPr>
            <a:lstStyle/>
            <a:p>
              <a:r>
                <a:rPr lang="en-US" sz="2400" dirty="0">
                  <a:solidFill>
                    <a:srgbClr val="666666"/>
                  </a:solidFill>
                </a:rPr>
                <a:t>Statistical learning</a:t>
              </a:r>
            </a:p>
            <a:p>
              <a:pPr marL="342900" indent="-342900">
                <a:buFont typeface="Arial" panose="020B0604020202020204" pitchFamily="34" charset="0"/>
                <a:buChar char="•"/>
              </a:pPr>
              <a:r>
                <a:rPr lang="en-US" sz="2000" dirty="0" err="1">
                  <a:solidFill>
                    <a:srgbClr val="666666"/>
                  </a:solidFill>
                </a:rPr>
                <a:t>Saffran</a:t>
              </a:r>
              <a:r>
                <a:rPr lang="en-US" sz="2000" dirty="0">
                  <a:solidFill>
                    <a:srgbClr val="666666"/>
                  </a:solidFill>
                </a:rPr>
                <a:t>, </a:t>
              </a:r>
              <a:r>
                <a:rPr lang="en-US" sz="2000" dirty="0" err="1">
                  <a:solidFill>
                    <a:srgbClr val="666666"/>
                  </a:solidFill>
                </a:rPr>
                <a:t>Aslin</a:t>
              </a:r>
              <a:r>
                <a:rPr lang="en-US" sz="2000" dirty="0">
                  <a:solidFill>
                    <a:srgbClr val="666666"/>
                  </a:solidFill>
                </a:rPr>
                <a:t>, and Newport (1996)</a:t>
              </a:r>
            </a:p>
            <a:p>
              <a:pPr marL="342900" indent="-342900">
                <a:buFont typeface="Arial" panose="020B0604020202020204" pitchFamily="34" charset="0"/>
                <a:buChar char="•"/>
              </a:pPr>
              <a:r>
                <a:rPr lang="en-US" sz="2000" dirty="0">
                  <a:solidFill>
                    <a:srgbClr val="666666"/>
                  </a:solidFill>
                </a:rPr>
                <a:t>Major strand in developmental psychology</a:t>
              </a:r>
              <a:endParaRPr lang="en-GB" sz="2000" dirty="0">
                <a:solidFill>
                  <a:srgbClr val="666666"/>
                </a:solidFill>
              </a:endParaRPr>
            </a:p>
          </p:txBody>
        </p:sp>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448" y="4437115"/>
              <a:ext cx="1097280" cy="14544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646714982"/>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Commonalities</a:t>
            </a:r>
          </a:p>
        </p:txBody>
      </p:sp>
      <p:sp>
        <p:nvSpPr>
          <p:cNvPr id="3" name="Text Placeholder 2"/>
          <p:cNvSpPr>
            <a:spLocks noGrp="1"/>
          </p:cNvSpPr>
          <p:nvPr>
            <p:ph type="body" sz="quarter" idx="14"/>
          </p:nvPr>
        </p:nvSpPr>
        <p:spPr>
          <a:xfrm>
            <a:off x="395288" y="1844675"/>
            <a:ext cx="5472856" cy="4752975"/>
          </a:xfrm>
        </p:spPr>
        <p:txBody>
          <a:bodyPr/>
          <a:lstStyle/>
          <a:p>
            <a:r>
              <a:rPr lang="en-US" dirty="0"/>
              <a:t>Shared origin</a:t>
            </a:r>
          </a:p>
          <a:p>
            <a:pPr lvl="1"/>
            <a:r>
              <a:rPr lang="en-US" sz="1800" dirty="0"/>
              <a:t>Miller (1958), </a:t>
            </a:r>
            <a:r>
              <a:rPr lang="en-US" sz="1800" dirty="0" err="1"/>
              <a:t>Aborn</a:t>
            </a:r>
            <a:r>
              <a:rPr lang="en-US" sz="1800" dirty="0"/>
              <a:t> &amp; Rubenstein (1952), Horowitz &amp; Jackson (1959), Braine (1963), </a:t>
            </a:r>
            <a:r>
              <a:rPr lang="en-US" sz="1800" dirty="0" err="1"/>
              <a:t>Bogartz</a:t>
            </a:r>
            <a:r>
              <a:rPr lang="en-US" sz="1800" dirty="0"/>
              <a:t> &amp; </a:t>
            </a:r>
            <a:r>
              <a:rPr lang="en-US" sz="1800" dirty="0" err="1"/>
              <a:t>Caterette</a:t>
            </a:r>
            <a:r>
              <a:rPr lang="en-US" sz="1800" dirty="0"/>
              <a:t> (1963), Smith (1963), Segal &amp; </a:t>
            </a:r>
            <a:r>
              <a:rPr lang="en-US" sz="1800" dirty="0" err="1"/>
              <a:t>Halwes</a:t>
            </a:r>
            <a:r>
              <a:rPr lang="en-US" sz="1800" dirty="0"/>
              <a:t> (1965), Foss (1968), etc.</a:t>
            </a:r>
          </a:p>
          <a:p>
            <a:endParaRPr lang="en-US" dirty="0"/>
          </a:p>
          <a:p>
            <a:r>
              <a:rPr lang="en-US" dirty="0"/>
              <a:t>Shared methodology</a:t>
            </a:r>
          </a:p>
          <a:p>
            <a:pPr lvl="1"/>
            <a:r>
              <a:rPr lang="en-US" sz="1600" dirty="0"/>
              <a:t>Use of artificial languages to investigate learning and memory</a:t>
            </a:r>
          </a:p>
          <a:p>
            <a:endParaRPr lang="en-US" dirty="0"/>
          </a:p>
          <a:p>
            <a:r>
              <a:rPr lang="en-US" dirty="0"/>
              <a:t>Shared belief</a:t>
            </a:r>
          </a:p>
          <a:p>
            <a:pPr lvl="1"/>
            <a:r>
              <a:rPr lang="en-US" sz="1600" dirty="0"/>
              <a:t>Artificial languages, including FSGs, can tell us something how we learn natural language</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2943" y="2792340"/>
            <a:ext cx="23907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2889" y="3487665"/>
            <a:ext cx="2110885" cy="30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2125" y="1484784"/>
            <a:ext cx="1733872" cy="115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0650535"/>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Using artificial grammars to understand language acquisition</a:t>
            </a:r>
          </a:p>
        </p:txBody>
      </p:sp>
      <p:sp>
        <p:nvSpPr>
          <p:cNvPr id="3" name="Text Placeholder 2"/>
          <p:cNvSpPr>
            <a:spLocks noGrp="1"/>
          </p:cNvSpPr>
          <p:nvPr>
            <p:ph type="body" sz="quarter" idx="14"/>
          </p:nvPr>
        </p:nvSpPr>
        <p:spPr/>
        <p:txBody>
          <a:bodyPr/>
          <a:lstStyle/>
          <a:p>
            <a:pPr marL="0" indent="0">
              <a:buNone/>
            </a:pPr>
            <a:r>
              <a:rPr lang="en-US" sz="2000" dirty="0"/>
              <a:t>“I hoped I was creating a mini-environment that could function as a platform to examine natural language learning. It was consciously crafted as a counterbalance to the </a:t>
            </a:r>
            <a:r>
              <a:rPr lang="en-US" sz="2000" dirty="0" err="1"/>
              <a:t>Chomskyan</a:t>
            </a:r>
            <a:r>
              <a:rPr lang="en-US" sz="2000" dirty="0"/>
              <a:t> Nativism which I felt, even then, was deeply flawed.” -- </a:t>
            </a:r>
            <a:r>
              <a:rPr lang="en-US" sz="2000" dirty="0" err="1"/>
              <a:t>Reber</a:t>
            </a:r>
            <a:r>
              <a:rPr lang="en-US" sz="2000" dirty="0"/>
              <a:t> (2015)</a:t>
            </a:r>
            <a:endParaRPr lang="en-US" dirty="0"/>
          </a:p>
        </p:txBody>
      </p:sp>
      <p:pic>
        <p:nvPicPr>
          <p:cNvPr id="12" name="Picture 2" descr="https://benjamins.com/covers/3d_web/sibil_48_p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000" y="3325326"/>
            <a:ext cx="2237996" cy="29839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808" y="3501008"/>
            <a:ext cx="5030298" cy="30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4767002"/>
      </p:ext>
    </p:extLst>
  </p:cSld>
  <p:clrMapOvr>
    <a:masterClrMapping/>
  </p:clrMapOvr>
  <p:transition advTm="5328"/>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Today</a:t>
            </a:r>
          </a:p>
        </p:txBody>
      </p:sp>
      <p:sp>
        <p:nvSpPr>
          <p:cNvPr id="3" name="Text Placeholder 2"/>
          <p:cNvSpPr>
            <a:spLocks noGrp="1"/>
          </p:cNvSpPr>
          <p:nvPr>
            <p:ph type="body" sz="quarter" idx="14"/>
          </p:nvPr>
        </p:nvSpPr>
        <p:spPr/>
        <p:txBody>
          <a:bodyPr/>
          <a:lstStyle/>
          <a:p>
            <a:pPr marL="0" indent="0">
              <a:buNone/>
            </a:pPr>
            <a:r>
              <a:rPr lang="en-US" dirty="0"/>
              <a:t>Group presentation</a:t>
            </a:r>
          </a:p>
          <a:p>
            <a:pPr marL="0" indent="0">
              <a:buNone/>
            </a:pPr>
            <a:endParaRPr lang="en-GB" dirty="0"/>
          </a:p>
          <a:p>
            <a:pPr marL="0" indent="0">
              <a:buNone/>
            </a:pPr>
            <a:r>
              <a:rPr lang="en-GB" dirty="0"/>
              <a:t>Part I: Three approaches, one phenomenon</a:t>
            </a:r>
          </a:p>
          <a:p>
            <a:pPr marL="857250" lvl="1" indent="-457200">
              <a:buFont typeface="Arial" panose="020B0604020202020204" pitchFamily="34" charset="0"/>
              <a:buChar char="•"/>
            </a:pPr>
            <a:r>
              <a:rPr lang="en-GB" sz="2000" dirty="0"/>
              <a:t>Implicit learning</a:t>
            </a:r>
          </a:p>
          <a:p>
            <a:pPr marL="857250" lvl="1" indent="-457200">
              <a:buFont typeface="Arial" panose="020B0604020202020204" pitchFamily="34" charset="0"/>
              <a:buChar char="•"/>
            </a:pPr>
            <a:r>
              <a:rPr lang="en-GB" sz="2000" dirty="0"/>
              <a:t>Statistical learning</a:t>
            </a:r>
          </a:p>
          <a:p>
            <a:pPr marL="857250" lvl="1" indent="-457200">
              <a:buFont typeface="Arial" panose="020B0604020202020204" pitchFamily="34" charset="0"/>
              <a:buChar char="•"/>
            </a:pPr>
            <a:r>
              <a:rPr lang="en-GB" sz="2000" dirty="0"/>
              <a:t>Second language acquisition</a:t>
            </a:r>
          </a:p>
          <a:p>
            <a:pPr marL="857250" lvl="1" indent="-457200">
              <a:buFont typeface="Arial" panose="020B0604020202020204" pitchFamily="34" charset="0"/>
              <a:buChar char="•"/>
            </a:pPr>
            <a:endParaRPr lang="en-GB" dirty="0"/>
          </a:p>
          <a:p>
            <a:pPr marL="0" indent="0">
              <a:buNone/>
            </a:pPr>
            <a:r>
              <a:rPr lang="en-GB" dirty="0"/>
              <a:t>Part II: A single paradigm to investigate implicit (language) learning</a:t>
            </a:r>
          </a:p>
          <a:p>
            <a:pPr lvl="1">
              <a:buFont typeface="Arial" panose="020B0604020202020204" pitchFamily="34" charset="0"/>
              <a:buChar char="•"/>
            </a:pPr>
            <a:r>
              <a:rPr lang="en-GB" dirty="0"/>
              <a:t>Cross-situational learning of everything</a:t>
            </a:r>
          </a:p>
          <a:p>
            <a:pPr marL="0" indent="0">
              <a:buNone/>
            </a:pPr>
            <a:endParaRPr lang="en-GB" dirty="0"/>
          </a:p>
          <a:p>
            <a:pPr marL="0" indent="0">
              <a:buNone/>
            </a:pPr>
            <a:r>
              <a:rPr lang="en-GB" dirty="0"/>
              <a:t>Part III: Conclusion and a look ahead</a:t>
            </a:r>
          </a:p>
          <a:p>
            <a:pPr lvl="1"/>
            <a:endParaRPr lang="en-US" dirty="0"/>
          </a:p>
        </p:txBody>
      </p:sp>
    </p:spTree>
    <p:extLst>
      <p:ext uri="{BB962C8B-B14F-4D97-AF65-F5344CB8AC3E}">
        <p14:creationId xmlns:p14="http://schemas.microsoft.com/office/powerpoint/2010/main" val="3514103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30" y="1884731"/>
            <a:ext cx="2520000" cy="3272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86"/>
          <a:stretch/>
        </p:blipFill>
        <p:spPr bwMode="auto">
          <a:xfrm>
            <a:off x="3131840" y="1884731"/>
            <a:ext cx="2520000" cy="3321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p:txBody>
          <a:bodyPr/>
          <a:lstStyle/>
          <a:p>
            <a:r>
              <a:rPr lang="en-GB" dirty="0"/>
              <a:t>Commonalities</a:t>
            </a:r>
          </a:p>
        </p:txBody>
      </p:sp>
    </p:spTree>
    <p:extLst>
      <p:ext uri="{BB962C8B-B14F-4D97-AF65-F5344CB8AC3E}">
        <p14:creationId xmlns:p14="http://schemas.microsoft.com/office/powerpoint/2010/main" val="3620330672"/>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Commonalities</a:t>
            </a:r>
          </a:p>
        </p:txBody>
      </p:sp>
      <p:pic>
        <p:nvPicPr>
          <p:cNvPr id="5" name="Picture 2" descr="C:\Users\rebuscha\Dropbox\Screenshots\Screenshot 2016-08-04 23.25.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909131"/>
            <a:ext cx="2880000" cy="16362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ebuscha\Dropbox\Screenshots\Screenshot 2016-08-04 23.25.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3592421"/>
            <a:ext cx="2880000" cy="16324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3530" y="1909131"/>
            <a:ext cx="5328310" cy="3200876"/>
          </a:xfrm>
          <a:prstGeom prst="rect">
            <a:avLst/>
          </a:prstGeom>
          <a:noFill/>
        </p:spPr>
        <p:txBody>
          <a:bodyPr wrap="square" rtlCol="0">
            <a:spAutoFit/>
          </a:bodyPr>
          <a:lstStyle/>
          <a:p>
            <a:r>
              <a:rPr lang="en-US" sz="2400" dirty="0">
                <a:solidFill>
                  <a:srgbClr val="666666"/>
                </a:solidFill>
              </a:rPr>
              <a:t>Great introduction to the “Tale of Two literatures” </a:t>
            </a:r>
            <a:r>
              <a:rPr lang="en-US" sz="2400" dirty="0">
                <a:solidFill>
                  <a:srgbClr val="666666"/>
                </a:solidFill>
                <a:sym typeface="Wingdings" panose="05000000000000000000" pitchFamily="2" charset="2"/>
              </a:rPr>
              <a:t> </a:t>
            </a:r>
            <a:r>
              <a:rPr lang="en-US" sz="2400" b="1" dirty="0">
                <a:solidFill>
                  <a:srgbClr val="666666"/>
                </a:solidFill>
              </a:rPr>
              <a:t>Morten Christiansen </a:t>
            </a:r>
            <a:r>
              <a:rPr lang="en-US" sz="2400" dirty="0">
                <a:solidFill>
                  <a:srgbClr val="666666"/>
                </a:solidFill>
              </a:rPr>
              <a:t>keynote at Fifth Implicit Learning Seminar</a:t>
            </a:r>
          </a:p>
          <a:p>
            <a:endParaRPr lang="en-US" sz="2400" dirty="0">
              <a:solidFill>
                <a:srgbClr val="666666"/>
              </a:solidFill>
            </a:endParaRPr>
          </a:p>
          <a:p>
            <a:endParaRPr lang="en-US" sz="2400" dirty="0">
              <a:solidFill>
                <a:srgbClr val="666666"/>
              </a:solidFill>
            </a:endParaRPr>
          </a:p>
          <a:p>
            <a:endParaRPr lang="en-US" sz="2400" dirty="0">
              <a:solidFill>
                <a:srgbClr val="666666"/>
              </a:solidFill>
            </a:endParaRPr>
          </a:p>
          <a:p>
            <a:r>
              <a:rPr lang="en-US" sz="2000" dirty="0">
                <a:solidFill>
                  <a:srgbClr val="666666"/>
                </a:solidFill>
                <a:hlinkClick r:id="rId5"/>
              </a:rPr>
              <a:t>www.lancaster.ac.uk/implicit-learning-seminar</a:t>
            </a:r>
            <a:endParaRPr lang="en-US" sz="2000" dirty="0">
              <a:solidFill>
                <a:srgbClr val="666666"/>
              </a:solidFill>
            </a:endParaRPr>
          </a:p>
          <a:p>
            <a:endParaRPr lang="en-US" sz="2000" dirty="0">
              <a:solidFill>
                <a:srgbClr val="666666"/>
              </a:solidFill>
            </a:endParaRPr>
          </a:p>
          <a:p>
            <a:r>
              <a:rPr lang="en-GB" sz="2000">
                <a:hlinkClick r:id="rId6"/>
              </a:rPr>
              <a:t>https://youtu.be/LH85UFsxjqA</a:t>
            </a:r>
            <a:endParaRPr lang="en-GB" sz="2400" dirty="0">
              <a:solidFill>
                <a:srgbClr val="666666"/>
              </a:solidFill>
            </a:endParaRPr>
          </a:p>
        </p:txBody>
      </p:sp>
    </p:spTree>
    <p:extLst>
      <p:ext uri="{BB962C8B-B14F-4D97-AF65-F5344CB8AC3E}">
        <p14:creationId xmlns:p14="http://schemas.microsoft.com/office/powerpoint/2010/main" val="3010044318"/>
      </p:ext>
    </p:extLst>
  </p:cSld>
  <p:clrMapOvr>
    <a:masterClrMapping/>
  </p:clrMapOvr>
  <p:transition advTm="5328"/>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984776" cy="1152128"/>
          </a:xfrm>
        </p:spPr>
        <p:txBody>
          <a:bodyPr/>
          <a:lstStyle/>
          <a:p>
            <a:r>
              <a:rPr lang="en-GB" sz="3400" dirty="0"/>
              <a:t>Three approaches, one phenomenon</a:t>
            </a:r>
          </a:p>
        </p:txBody>
      </p:sp>
      <p:grpSp>
        <p:nvGrpSpPr>
          <p:cNvPr id="24" name="Group 23"/>
          <p:cNvGrpSpPr/>
          <p:nvPr/>
        </p:nvGrpSpPr>
        <p:grpSpPr>
          <a:xfrm>
            <a:off x="251520" y="1772816"/>
            <a:ext cx="6065832" cy="1530259"/>
            <a:chOff x="954440" y="2746610"/>
            <a:chExt cx="6065832" cy="1530259"/>
          </a:xfrm>
        </p:grpSpPr>
        <p:sp>
          <p:nvSpPr>
            <p:cNvPr id="19" name="Text Placeholder 2"/>
            <p:cNvSpPr txBox="1">
              <a:spLocks/>
            </p:cNvSpPr>
            <p:nvPr/>
          </p:nvSpPr>
          <p:spPr>
            <a:xfrm>
              <a:off x="2267744" y="2818616"/>
              <a:ext cx="4752528" cy="1368152"/>
            </a:xfrm>
            <a:prstGeom prst="rect">
              <a:avLst/>
            </a:prstGeom>
          </p:spPr>
          <p:txBody>
            <a:bodyPr vert="horz"/>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rgbClr val="666666"/>
                  </a:solidFill>
                  <a:effectLst/>
                  <a:uLnTx/>
                  <a:uFillTx/>
                  <a:latin typeface="+mn-lt"/>
                  <a:ea typeface="+mn-ea"/>
                  <a:cs typeface="+mn-cs"/>
                </a:rPr>
                <a:t>Implicit learning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a:ln>
                    <a:noFill/>
                  </a:ln>
                  <a:solidFill>
                    <a:srgbClr val="666666"/>
                  </a:solidFill>
                  <a:effectLst/>
                  <a:uLnTx/>
                  <a:uFillTx/>
                  <a:latin typeface="+mn-lt"/>
                  <a:ea typeface="+mn-ea"/>
                  <a:cs typeface="+mn-cs"/>
                </a:rPr>
                <a:t>Reber</a:t>
              </a:r>
              <a:r>
                <a:rPr kumimoji="0" lang="en-US" sz="2000" b="0" i="0" u="none" strike="noStrike" kern="1200" cap="none" spc="0" normalizeH="0" baseline="0" noProof="0" dirty="0">
                  <a:ln>
                    <a:noFill/>
                  </a:ln>
                  <a:solidFill>
                    <a:srgbClr val="666666"/>
                  </a:solidFill>
                  <a:effectLst/>
                  <a:uLnTx/>
                  <a:uFillTx/>
                  <a:latin typeface="+mn-lt"/>
                  <a:ea typeface="+mn-ea"/>
                  <a:cs typeface="+mn-cs"/>
                </a:rPr>
                <a:t> (1967, 1969) onwards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rgbClr val="666666"/>
                  </a:solidFill>
                  <a:effectLst/>
                  <a:uLnTx/>
                  <a:uFillTx/>
                  <a:latin typeface="+mn-lt"/>
                  <a:ea typeface="+mn-ea"/>
                  <a:cs typeface="+mn-cs"/>
                </a:rPr>
                <a:t>Major strand in cognitive psychology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rgbClr val="666666"/>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rgbClr val="666666"/>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000" b="0" i="0" u="none" strike="noStrike" kern="1200" cap="none" spc="0" normalizeH="0" baseline="0" noProof="0" dirty="0">
                <a:ln>
                  <a:noFill/>
                </a:ln>
                <a:solidFill>
                  <a:srgbClr val="666666"/>
                </a:solidFill>
                <a:effectLst/>
                <a:uLnTx/>
                <a:uFillTx/>
                <a:latin typeface="+mn-lt"/>
                <a:ea typeface="+mn-ea"/>
                <a:cs typeface="+mn-cs"/>
              </a:endParaRPr>
            </a:p>
          </p:txBody>
        </p:sp>
        <p:pic>
          <p:nvPicPr>
            <p:cNvPr id="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440" y="2746610"/>
              <a:ext cx="1097280" cy="1530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1" name="Group 20"/>
          <p:cNvGrpSpPr/>
          <p:nvPr/>
        </p:nvGrpSpPr>
        <p:grpSpPr>
          <a:xfrm>
            <a:off x="2123728" y="3414702"/>
            <a:ext cx="6624736" cy="1454458"/>
            <a:chOff x="1026448" y="4437115"/>
            <a:chExt cx="6624736" cy="1454458"/>
          </a:xfrm>
        </p:grpSpPr>
        <p:sp>
          <p:nvSpPr>
            <p:cNvPr id="22" name="Rectangle 21"/>
            <p:cNvSpPr/>
            <p:nvPr/>
          </p:nvSpPr>
          <p:spPr>
            <a:xfrm>
              <a:off x="2394600" y="4584030"/>
              <a:ext cx="5256584" cy="1077218"/>
            </a:xfrm>
            <a:prstGeom prst="rect">
              <a:avLst/>
            </a:prstGeom>
          </p:spPr>
          <p:txBody>
            <a:bodyPr wrap="square">
              <a:spAutoFit/>
            </a:bodyPr>
            <a:lstStyle/>
            <a:p>
              <a:r>
                <a:rPr lang="en-US" sz="2400" dirty="0">
                  <a:solidFill>
                    <a:srgbClr val="666666"/>
                  </a:solidFill>
                </a:rPr>
                <a:t>Statistical learning</a:t>
              </a:r>
            </a:p>
            <a:p>
              <a:pPr marL="342900" indent="-342900">
                <a:buFont typeface="Arial" panose="020B0604020202020204" pitchFamily="34" charset="0"/>
                <a:buChar char="•"/>
              </a:pPr>
              <a:r>
                <a:rPr lang="en-US" sz="2000" dirty="0" err="1">
                  <a:solidFill>
                    <a:srgbClr val="666666"/>
                  </a:solidFill>
                </a:rPr>
                <a:t>Saffran</a:t>
              </a:r>
              <a:r>
                <a:rPr lang="en-US" sz="2000" dirty="0">
                  <a:solidFill>
                    <a:srgbClr val="666666"/>
                  </a:solidFill>
                </a:rPr>
                <a:t>, </a:t>
              </a:r>
              <a:r>
                <a:rPr lang="en-US" sz="2000" dirty="0" err="1">
                  <a:solidFill>
                    <a:srgbClr val="666666"/>
                  </a:solidFill>
                </a:rPr>
                <a:t>Aslin</a:t>
              </a:r>
              <a:r>
                <a:rPr lang="en-US" sz="2000" dirty="0">
                  <a:solidFill>
                    <a:srgbClr val="666666"/>
                  </a:solidFill>
                </a:rPr>
                <a:t>, and Newport (1996)</a:t>
              </a:r>
            </a:p>
            <a:p>
              <a:pPr marL="342900" indent="-342900">
                <a:buFont typeface="Arial" panose="020B0604020202020204" pitchFamily="34" charset="0"/>
                <a:buChar char="•"/>
              </a:pPr>
              <a:r>
                <a:rPr lang="en-US" sz="2000" dirty="0">
                  <a:solidFill>
                    <a:srgbClr val="666666"/>
                  </a:solidFill>
                </a:rPr>
                <a:t>Major strand in developmental psychology</a:t>
              </a:r>
              <a:endParaRPr lang="en-GB" sz="2000" dirty="0">
                <a:solidFill>
                  <a:srgbClr val="666666"/>
                </a:solidFill>
              </a:endParaRPr>
            </a:p>
          </p:txBody>
        </p:sp>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448" y="4437115"/>
              <a:ext cx="1097280" cy="14544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Group 11">
            <a:extLst>
              <a:ext uri="{FF2B5EF4-FFF2-40B4-BE49-F238E27FC236}">
                <a16:creationId xmlns:a16="http://schemas.microsoft.com/office/drawing/2014/main" id="{26B80BDA-86C8-F34D-875F-F3184552D4F2}"/>
              </a:ext>
            </a:extLst>
          </p:cNvPr>
          <p:cNvGrpSpPr/>
          <p:nvPr/>
        </p:nvGrpSpPr>
        <p:grpSpPr>
          <a:xfrm>
            <a:off x="395536" y="5229200"/>
            <a:ext cx="6336704" cy="1440158"/>
            <a:chOff x="954440" y="2746610"/>
            <a:chExt cx="6065832" cy="1440158"/>
          </a:xfrm>
        </p:grpSpPr>
        <p:sp>
          <p:nvSpPr>
            <p:cNvPr id="13" name="Text Placeholder 2">
              <a:extLst>
                <a:ext uri="{FF2B5EF4-FFF2-40B4-BE49-F238E27FC236}">
                  <a16:creationId xmlns:a16="http://schemas.microsoft.com/office/drawing/2014/main" id="{9FAAE82E-1750-9846-B43A-2FC92F7A4A2F}"/>
                </a:ext>
              </a:extLst>
            </p:cNvPr>
            <p:cNvSpPr txBox="1">
              <a:spLocks/>
            </p:cNvSpPr>
            <p:nvPr/>
          </p:nvSpPr>
          <p:spPr>
            <a:xfrm>
              <a:off x="2267744" y="2818616"/>
              <a:ext cx="4752528" cy="1368152"/>
            </a:xfrm>
            <a:prstGeom prst="rect">
              <a:avLst/>
            </a:prstGeom>
          </p:spPr>
          <p:txBody>
            <a:bodyPr vert="horz"/>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rgbClr val="666666"/>
                  </a:solidFill>
                  <a:effectLst/>
                  <a:uLnTx/>
                  <a:uFillTx/>
                  <a:latin typeface="+mn-lt"/>
                  <a:ea typeface="+mn-ea"/>
                  <a:cs typeface="+mn-cs"/>
                </a:rPr>
                <a:t>Second language acquisition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rgbClr val="666666"/>
                  </a:solidFill>
                  <a:effectLst/>
                  <a:uLnTx/>
                  <a:uFillTx/>
                  <a:latin typeface="+mn-lt"/>
                  <a:ea typeface="+mn-ea"/>
                  <a:cs typeface="+mn-cs"/>
                </a:rPr>
                <a:t>Krashen (1979), Bialystok (1978) onwards</a:t>
              </a:r>
              <a:endParaRPr lang="en-US" sz="2000" dirty="0">
                <a:solidFill>
                  <a:srgbClr val="666666"/>
                </a:solidFil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rgbClr val="666666"/>
                  </a:solidFill>
                  <a:effectLst/>
                  <a:uLnTx/>
                  <a:uFillTx/>
                  <a:latin typeface="+mn-lt"/>
                  <a:ea typeface="+mn-ea"/>
                  <a:cs typeface="+mn-cs"/>
                </a:rPr>
                <a:t>Distinct research community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rgbClr val="666666"/>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000" b="0" i="0" u="none" strike="noStrike" kern="1200" cap="none" spc="0" normalizeH="0" baseline="0" noProof="0" dirty="0">
                <a:ln>
                  <a:noFill/>
                </a:ln>
                <a:solidFill>
                  <a:srgbClr val="666666"/>
                </a:solidFill>
                <a:effectLst/>
                <a:uLnTx/>
                <a:uFillTx/>
                <a:latin typeface="+mn-lt"/>
                <a:ea typeface="+mn-ea"/>
                <a:cs typeface="+mn-cs"/>
              </a:endParaRPr>
            </a:p>
          </p:txBody>
        </p:sp>
        <p:pic>
          <p:nvPicPr>
            <p:cNvPr id="14" name="Picture 2">
              <a:extLst>
                <a:ext uri="{FF2B5EF4-FFF2-40B4-BE49-F238E27FC236}">
                  <a16:creationId xmlns:a16="http://schemas.microsoft.com/office/drawing/2014/main" id="{E785771C-F508-D54E-80EC-FBA70DAA0E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440" y="2746610"/>
              <a:ext cx="963476" cy="13436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681566922"/>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Three approaches</a:t>
            </a:r>
          </a:p>
        </p:txBody>
      </p:sp>
      <p:graphicFrame>
        <p:nvGraphicFramePr>
          <p:cNvPr id="4" name="Table 3">
            <a:extLst>
              <a:ext uri="{FF2B5EF4-FFF2-40B4-BE49-F238E27FC236}">
                <a16:creationId xmlns:a16="http://schemas.microsoft.com/office/drawing/2014/main" id="{0A4B3356-AE42-C944-B890-D3628AAABCD5}"/>
              </a:ext>
            </a:extLst>
          </p:cNvPr>
          <p:cNvGraphicFramePr>
            <a:graphicFrameLocks noGrp="1"/>
          </p:cNvGraphicFramePr>
          <p:nvPr/>
        </p:nvGraphicFramePr>
        <p:xfrm>
          <a:off x="412641" y="1331166"/>
          <a:ext cx="8280000" cy="5050162"/>
        </p:xfrm>
        <a:graphic>
          <a:graphicData uri="http://schemas.openxmlformats.org/drawingml/2006/table">
            <a:tbl>
              <a:tblPr firstRow="1" firstCol="1" bandRow="1">
                <a:tableStyleId>{5C22544A-7EE6-4342-B048-85BDC9FD1C3A}</a:tableStyleId>
              </a:tblPr>
              <a:tblGrid>
                <a:gridCol w="2069540">
                  <a:extLst>
                    <a:ext uri="{9D8B030D-6E8A-4147-A177-3AD203B41FA5}">
                      <a16:colId xmlns:a16="http://schemas.microsoft.com/office/drawing/2014/main" val="1330136556"/>
                    </a:ext>
                  </a:extLst>
                </a:gridCol>
                <a:gridCol w="2069540">
                  <a:extLst>
                    <a:ext uri="{9D8B030D-6E8A-4147-A177-3AD203B41FA5}">
                      <a16:colId xmlns:a16="http://schemas.microsoft.com/office/drawing/2014/main" val="3588134102"/>
                    </a:ext>
                  </a:extLst>
                </a:gridCol>
                <a:gridCol w="2070460">
                  <a:extLst>
                    <a:ext uri="{9D8B030D-6E8A-4147-A177-3AD203B41FA5}">
                      <a16:colId xmlns:a16="http://schemas.microsoft.com/office/drawing/2014/main" val="1544339012"/>
                    </a:ext>
                  </a:extLst>
                </a:gridCol>
                <a:gridCol w="2070460">
                  <a:extLst>
                    <a:ext uri="{9D8B030D-6E8A-4147-A177-3AD203B41FA5}">
                      <a16:colId xmlns:a16="http://schemas.microsoft.com/office/drawing/2014/main" val="4132540868"/>
                    </a:ext>
                  </a:extLst>
                </a:gridCol>
              </a:tblGrid>
              <a:tr h="265804">
                <a:tc>
                  <a:txBody>
                    <a:bodyPr/>
                    <a:lstStyle/>
                    <a:p>
                      <a:pPr>
                        <a:spcAft>
                          <a:spcPts val="0"/>
                        </a:spcAft>
                      </a:pPr>
                      <a:r>
                        <a:rPr lang="en-GB" sz="1600" dirty="0">
                          <a:effectLst/>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IL</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SL</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SLA</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extLst>
                  <a:ext uri="{0D108BD9-81ED-4DB2-BD59-A6C34878D82A}">
                    <a16:rowId xmlns:a16="http://schemas.microsoft.com/office/drawing/2014/main" val="4283687374"/>
                  </a:ext>
                </a:extLst>
              </a:tr>
              <a:tr h="797393">
                <a:tc>
                  <a:txBody>
                    <a:bodyPr/>
                    <a:lstStyle/>
                    <a:p>
                      <a:pPr>
                        <a:spcAft>
                          <a:spcPts val="0"/>
                        </a:spcAft>
                      </a:pPr>
                      <a:r>
                        <a:rPr lang="en-GB" sz="1600" dirty="0">
                          <a:effectLst/>
                        </a:rPr>
                        <a:t>Primary interest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Learning and memory</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Language learning (though broader scope now, VSL)</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Second language learning</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extLst>
                  <a:ext uri="{0D108BD9-81ED-4DB2-BD59-A6C34878D82A}">
                    <a16:rowId xmlns:a16="http://schemas.microsoft.com/office/drawing/2014/main" val="2207886814"/>
                  </a:ext>
                </a:extLst>
              </a:tr>
              <a:tr h="797393">
                <a:tc>
                  <a:txBody>
                    <a:bodyPr/>
                    <a:lstStyle/>
                    <a:p>
                      <a:pPr>
                        <a:spcAft>
                          <a:spcPts val="0"/>
                        </a:spcAft>
                      </a:pPr>
                      <a:r>
                        <a:rPr lang="en-GB" sz="1600">
                          <a:effectLst/>
                        </a:rPr>
                        <a:t>Participants</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Adults, other primates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Infants, children, adults, other primates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Adults, children</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extLst>
                  <a:ext uri="{0D108BD9-81ED-4DB2-BD59-A6C34878D82A}">
                    <a16:rowId xmlns:a16="http://schemas.microsoft.com/office/drawing/2014/main" val="1867925560"/>
                  </a:ext>
                </a:extLst>
              </a:tr>
              <a:tr h="531589">
                <a:tc>
                  <a:txBody>
                    <a:bodyPr/>
                    <a:lstStyle/>
                    <a:p>
                      <a:pPr>
                        <a:spcAft>
                          <a:spcPts val="0"/>
                        </a:spcAft>
                      </a:pPr>
                      <a:r>
                        <a:rPr lang="en-GB" sz="1600">
                          <a:effectLst/>
                        </a:rPr>
                        <a:t>Stimuli</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Artificial (FSG)</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Artificial (PSG)</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Artificial (PSG), semi-artificial, natural</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extLst>
                  <a:ext uri="{0D108BD9-81ED-4DB2-BD59-A6C34878D82A}">
                    <a16:rowId xmlns:a16="http://schemas.microsoft.com/office/drawing/2014/main" val="1938216094"/>
                  </a:ext>
                </a:extLst>
              </a:tr>
              <a:tr h="1063197">
                <a:tc>
                  <a:txBody>
                    <a:bodyPr/>
                    <a:lstStyle/>
                    <a:p>
                      <a:pPr>
                        <a:spcAft>
                          <a:spcPts val="0"/>
                        </a:spcAft>
                      </a:pPr>
                      <a:r>
                        <a:rPr lang="en-GB" sz="1600">
                          <a:effectLst/>
                        </a:rPr>
                        <a:t>Main paradigms</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AGL, SRT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Word segmentation task, non-</a:t>
                      </a:r>
                      <a:r>
                        <a:rPr lang="en-GB" sz="1600" dirty="0" err="1">
                          <a:effectLst/>
                        </a:rPr>
                        <a:t>adj</a:t>
                      </a:r>
                      <a:r>
                        <a:rPr lang="en-GB" sz="1600" dirty="0">
                          <a:effectLst/>
                        </a:rPr>
                        <a:t> dependency learning, CSL</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Language learning in lab and in the wild</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extLst>
                  <a:ext uri="{0D108BD9-81ED-4DB2-BD59-A6C34878D82A}">
                    <a16:rowId xmlns:a16="http://schemas.microsoft.com/office/drawing/2014/main" val="692475966"/>
                  </a:ext>
                </a:extLst>
              </a:tr>
              <a:tr h="531589">
                <a:tc>
                  <a:txBody>
                    <a:bodyPr/>
                    <a:lstStyle/>
                    <a:p>
                      <a:pPr>
                        <a:spcAft>
                          <a:spcPts val="0"/>
                        </a:spcAft>
                      </a:pPr>
                      <a:r>
                        <a:rPr lang="en-GB" sz="1600">
                          <a:effectLst/>
                        </a:rPr>
                        <a:t>Exposure length</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15-30 mins (AGL)</a:t>
                      </a:r>
                    </a:p>
                    <a:p>
                      <a:pPr>
                        <a:spcAft>
                          <a:spcPts val="0"/>
                        </a:spcAft>
                      </a:pPr>
                      <a:r>
                        <a:rPr lang="en-GB" sz="1600">
                          <a:effectLst/>
                        </a:rPr>
                        <a:t>1-5 days (SRT)</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2-30 mins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30-60 mins to 6 months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extLst>
                  <a:ext uri="{0D108BD9-81ED-4DB2-BD59-A6C34878D82A}">
                    <a16:rowId xmlns:a16="http://schemas.microsoft.com/office/drawing/2014/main" val="689168971"/>
                  </a:ext>
                </a:extLst>
              </a:tr>
              <a:tr h="531589">
                <a:tc>
                  <a:txBody>
                    <a:bodyPr/>
                    <a:lstStyle/>
                    <a:p>
                      <a:pPr>
                        <a:spcAft>
                          <a:spcPts val="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Awareness measures</a:t>
                      </a:r>
                    </a:p>
                  </a:txBody>
                  <a:tcPr marL="99284" marR="99284" marT="0" marB="0"/>
                </a:tc>
                <a:tc>
                  <a:txBody>
                    <a:bodyPr/>
                    <a:lstStyle/>
                    <a:p>
                      <a:pPr>
                        <a:spcAft>
                          <a:spcPts val="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Yes</a:t>
                      </a:r>
                    </a:p>
                  </a:txBody>
                  <a:tcPr marL="99284" marR="99284" marT="0" marB="0"/>
                </a:tc>
                <a:tc>
                  <a:txBody>
                    <a:bodyPr/>
                    <a:lstStyle/>
                    <a:p>
                      <a:pPr>
                        <a:spcAft>
                          <a:spcPts val="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No</a:t>
                      </a:r>
                    </a:p>
                  </a:txBody>
                  <a:tcPr marL="99284" marR="99284" marT="0" marB="0"/>
                </a:tc>
                <a:tc>
                  <a:txBody>
                    <a:bodyPr/>
                    <a:lstStyle/>
                    <a:p>
                      <a:pPr>
                        <a:spcAft>
                          <a:spcPts val="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Yes</a:t>
                      </a:r>
                    </a:p>
                  </a:txBody>
                  <a:tcPr marL="99284" marR="99284" marT="0" marB="0"/>
                </a:tc>
                <a:extLst>
                  <a:ext uri="{0D108BD9-81ED-4DB2-BD59-A6C34878D82A}">
                    <a16:rowId xmlns:a16="http://schemas.microsoft.com/office/drawing/2014/main" val="432300669"/>
                  </a:ext>
                </a:extLst>
              </a:tr>
              <a:tr h="265804">
                <a:tc>
                  <a:txBody>
                    <a:bodyPr/>
                    <a:lstStyle/>
                    <a:p>
                      <a:pPr>
                        <a:spcAft>
                          <a:spcPts val="0"/>
                        </a:spcAft>
                      </a:pPr>
                      <a:r>
                        <a:rPr lang="en-GB" sz="1600" dirty="0">
                          <a:effectLst/>
                        </a:rPr>
                        <a:t>Intervention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Rarely</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No</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Yes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extLst>
                  <a:ext uri="{0D108BD9-81ED-4DB2-BD59-A6C34878D82A}">
                    <a16:rowId xmlns:a16="http://schemas.microsoft.com/office/drawing/2014/main" val="93548617"/>
                  </a:ext>
                </a:extLst>
              </a:tr>
              <a:tr h="265804">
                <a:tc>
                  <a:txBody>
                    <a:bodyPr/>
                    <a:lstStyle/>
                    <a:p>
                      <a:pPr>
                        <a:spcAft>
                          <a:spcPts val="0"/>
                        </a:spcAft>
                      </a:pPr>
                      <a:r>
                        <a:rPr lang="en-GB" sz="1600">
                          <a:effectLst/>
                        </a:rPr>
                        <a:t>Delayed posttest(s)</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No</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a:effectLst/>
                        </a:rPr>
                        <a:t>No</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tc>
                  <a:txBody>
                    <a:bodyPr/>
                    <a:lstStyle/>
                    <a:p>
                      <a:pPr>
                        <a:spcAft>
                          <a:spcPts val="0"/>
                        </a:spcAft>
                      </a:pPr>
                      <a:r>
                        <a:rPr lang="en-GB" sz="1600" dirty="0">
                          <a:effectLst/>
                        </a:rPr>
                        <a:t>Yes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99284" marR="99284" marT="0" marB="0"/>
                </a:tc>
                <a:extLst>
                  <a:ext uri="{0D108BD9-81ED-4DB2-BD59-A6C34878D82A}">
                    <a16:rowId xmlns:a16="http://schemas.microsoft.com/office/drawing/2014/main" val="3163524227"/>
                  </a:ext>
                </a:extLst>
              </a:tr>
            </a:tbl>
          </a:graphicData>
        </a:graphic>
      </p:graphicFrame>
    </p:spTree>
    <p:extLst>
      <p:ext uri="{BB962C8B-B14F-4D97-AF65-F5344CB8AC3E}">
        <p14:creationId xmlns:p14="http://schemas.microsoft.com/office/powerpoint/2010/main" val="3621721085"/>
      </p:ext>
    </p:extLst>
  </p:cSld>
  <p:clrMapOvr>
    <a:masterClrMapping/>
  </p:clrMapOvr>
  <p:transition advTm="5328"/>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p:cNvSpPr>
          <p:nvPr/>
        </p:nvSpPr>
        <p:spPr>
          <a:xfrm>
            <a:off x="9324528" y="1772816"/>
            <a:ext cx="4546848" cy="4752975"/>
          </a:xfrm>
          <a:prstGeom prst="rect">
            <a:avLst/>
          </a:prstGeom>
        </p:spPr>
        <p:txBody>
          <a:bodyPr vert="horz"/>
          <a:lstStyle/>
          <a:p>
            <a:pPr marL="342900" lvl="0" indent="-342900">
              <a:spcBef>
                <a:spcPct val="20000"/>
              </a:spcBef>
              <a:buFont typeface="Arial" pitchFamily="34" charset="0"/>
              <a:buChar char="•"/>
              <a:defRPr/>
            </a:pPr>
            <a:endParaRPr lang="en-US" sz="2000" dirty="0">
              <a:solidFill>
                <a:srgbClr val="666666"/>
              </a:solidFill>
            </a:endParaRPr>
          </a:p>
          <a:p>
            <a:pPr marL="342900" lvl="0" indent="-342900">
              <a:spcBef>
                <a:spcPct val="20000"/>
              </a:spcBef>
              <a:buFont typeface="Arial" pitchFamily="34" charset="0"/>
              <a:buChar char="•"/>
              <a:defRPr/>
            </a:pPr>
            <a:endParaRPr lang="en-US" sz="2000" dirty="0">
              <a:solidFill>
                <a:srgbClr val="666666"/>
              </a:solidFill>
            </a:endParaRPr>
          </a:p>
          <a:p>
            <a:pPr marL="342900" lvl="0" indent="-342900">
              <a:spcBef>
                <a:spcPct val="20000"/>
              </a:spcBef>
              <a:buFont typeface="Arial" pitchFamily="34" charset="0"/>
              <a:buChar char="•"/>
              <a:defRPr/>
            </a:pPr>
            <a:endParaRPr lang="en-US" sz="2000" dirty="0">
              <a:solidFill>
                <a:srgbClr val="666666"/>
              </a:solidFill>
            </a:endParaRPr>
          </a:p>
        </p:txBody>
      </p:sp>
      <p:sp>
        <p:nvSpPr>
          <p:cNvPr id="2" name="Title 1"/>
          <p:cNvSpPr>
            <a:spLocks noGrp="1"/>
          </p:cNvSpPr>
          <p:nvPr>
            <p:ph type="ctrTitle"/>
          </p:nvPr>
        </p:nvSpPr>
        <p:spPr/>
        <p:txBody>
          <a:bodyPr/>
          <a:lstStyle/>
          <a:p>
            <a:r>
              <a:rPr lang="en-GB" dirty="0"/>
              <a:t>Exposure  condition and awareness</a:t>
            </a:r>
          </a:p>
        </p:txBody>
      </p:sp>
      <p:sp>
        <p:nvSpPr>
          <p:cNvPr id="3" name="Text Placeholder 2"/>
          <p:cNvSpPr>
            <a:spLocks noGrp="1"/>
          </p:cNvSpPr>
          <p:nvPr>
            <p:ph type="body" sz="quarter" idx="14"/>
          </p:nvPr>
        </p:nvSpPr>
        <p:spPr>
          <a:xfrm>
            <a:off x="395288" y="1772369"/>
            <a:ext cx="4114800" cy="4752975"/>
          </a:xfrm>
        </p:spPr>
        <p:txBody>
          <a:bodyPr/>
          <a:lstStyle/>
          <a:p>
            <a:pPr marL="0" indent="0">
              <a:buNone/>
            </a:pPr>
            <a:r>
              <a:rPr lang="en-US" u="sng" dirty="0"/>
              <a:t>Implicit learning and SLA</a:t>
            </a:r>
          </a:p>
          <a:p>
            <a:r>
              <a:rPr lang="en-US" sz="2000" dirty="0"/>
              <a:t>Careful manipulation of exposure condition</a:t>
            </a:r>
          </a:p>
          <a:p>
            <a:pPr lvl="1"/>
            <a:r>
              <a:rPr lang="en-US" sz="1600" dirty="0"/>
              <a:t>Incidental exposure as default</a:t>
            </a:r>
          </a:p>
        </p:txBody>
      </p:sp>
      <p:sp>
        <p:nvSpPr>
          <p:cNvPr id="10" name="Text Placeholder 2"/>
          <p:cNvSpPr txBox="1">
            <a:spLocks/>
          </p:cNvSpPr>
          <p:nvPr/>
        </p:nvSpPr>
        <p:spPr>
          <a:xfrm>
            <a:off x="4572000" y="1844824"/>
            <a:ext cx="4114800" cy="4752975"/>
          </a:xfrm>
          <a:prstGeom prst="rect">
            <a:avLst/>
          </a:prstGeom>
        </p:spPr>
        <p:txBody>
          <a:bodyPr vert="horz"/>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600" b="0" i="0" u="none" strike="noStrike" kern="1200" cap="none" spc="0" normalizeH="0" baseline="0" noProof="0" dirty="0">
              <a:ln>
                <a:noFill/>
              </a:ln>
              <a:solidFill>
                <a:srgbClr val="666666"/>
              </a:solidFill>
              <a:effectLst/>
              <a:uLnTx/>
              <a:uFillTx/>
              <a:latin typeface="+mn-lt"/>
              <a:ea typeface="+mn-ea"/>
              <a:cs typeface="+mn-cs"/>
            </a:endParaRPr>
          </a:p>
        </p:txBody>
      </p:sp>
      <p:sp>
        <p:nvSpPr>
          <p:cNvPr id="9" name="Text Placeholder 2"/>
          <p:cNvSpPr txBox="1">
            <a:spLocks/>
          </p:cNvSpPr>
          <p:nvPr/>
        </p:nvSpPr>
        <p:spPr>
          <a:xfrm>
            <a:off x="385192" y="3788593"/>
            <a:ext cx="4114800" cy="4752975"/>
          </a:xfrm>
          <a:prstGeom prst="rect">
            <a:avLst/>
          </a:prstGeom>
        </p:spPr>
        <p:txBody>
          <a:bodyPr vert="horz"/>
          <a:lstStyle>
            <a:lvl1pPr marL="342900" indent="-342900" algn="l" defTabSz="914400" rtl="0" eaLnBrk="1" latinLnBrk="0" hangingPunct="1">
              <a:spcBef>
                <a:spcPct val="20000"/>
              </a:spcBef>
              <a:buFont typeface="Arial" pitchFamily="34" charset="0"/>
              <a:buChar char="•"/>
              <a:defRPr sz="24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Systematic comparison of exposure conditions</a:t>
            </a:r>
          </a:p>
          <a:p>
            <a:pPr lvl="1"/>
            <a:r>
              <a:rPr lang="en-US" sz="1600" dirty="0"/>
              <a:t>Incidental vs intentional</a:t>
            </a:r>
          </a:p>
          <a:p>
            <a:pPr lvl="1"/>
            <a:r>
              <a:rPr lang="en-US" sz="1600" dirty="0" err="1"/>
              <a:t>Reber</a:t>
            </a:r>
            <a:r>
              <a:rPr lang="en-US" sz="1600" dirty="0"/>
              <a:t> (1976), </a:t>
            </a:r>
            <a:r>
              <a:rPr lang="en-US" sz="1600" dirty="0" err="1"/>
              <a:t>Reber</a:t>
            </a:r>
            <a:r>
              <a:rPr lang="en-US" sz="1600" dirty="0"/>
              <a:t> et al. (1980), Berry &amp; Broadbent (1988), Broadbent et al. (1986), Mathews et al. (1989), Jimenez (2001, Dienes et al (1991), </a:t>
            </a:r>
            <a:r>
              <a:rPr lang="en-US" sz="1600" dirty="0" err="1"/>
              <a:t>Destrebcqz</a:t>
            </a:r>
            <a:r>
              <a:rPr lang="en-US" sz="1600" dirty="0"/>
              <a:t> (2004), Van den </a:t>
            </a:r>
            <a:r>
              <a:rPr lang="en-US" sz="1600" dirty="0" err="1"/>
              <a:t>Bos</a:t>
            </a:r>
            <a:r>
              <a:rPr lang="en-US" sz="1600" dirty="0"/>
              <a:t> &amp; </a:t>
            </a:r>
            <a:r>
              <a:rPr lang="en-US" sz="1600" dirty="0" err="1"/>
              <a:t>Poletiek</a:t>
            </a:r>
            <a:r>
              <a:rPr lang="en-US" sz="1600" dirty="0"/>
              <a:t> (2008) and many others</a:t>
            </a:r>
          </a:p>
        </p:txBody>
      </p:sp>
      <p:sp>
        <p:nvSpPr>
          <p:cNvPr id="15" name="Text Placeholder 2"/>
          <p:cNvSpPr txBox="1">
            <a:spLocks/>
          </p:cNvSpPr>
          <p:nvPr/>
        </p:nvSpPr>
        <p:spPr>
          <a:xfrm>
            <a:off x="4716016" y="1772816"/>
            <a:ext cx="4114800" cy="4752975"/>
          </a:xfrm>
          <a:prstGeom prst="rect">
            <a:avLst/>
          </a:prstGeom>
        </p:spPr>
        <p:txBody>
          <a:bodyPr vert="horz"/>
          <a:lstStyle>
            <a:lvl1pPr marL="342900" indent="-342900" algn="l" defTabSz="914400" rtl="0" eaLnBrk="1" latinLnBrk="0" hangingPunct="1">
              <a:spcBef>
                <a:spcPct val="20000"/>
              </a:spcBef>
              <a:buFont typeface="Arial" pitchFamily="34" charset="0"/>
              <a:buChar char="•"/>
              <a:defRPr sz="24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u="sng" dirty="0"/>
              <a:t>Statistical learning</a:t>
            </a:r>
          </a:p>
          <a:p>
            <a:pPr lvl="0">
              <a:defRPr/>
            </a:pPr>
            <a:r>
              <a:rPr lang="en-US" sz="2000" dirty="0"/>
              <a:t>Exposure is often intentional</a:t>
            </a:r>
            <a:br>
              <a:rPr lang="en-US" sz="3200" dirty="0"/>
            </a:br>
            <a:r>
              <a:rPr lang="en-US" sz="1600" dirty="0"/>
              <a:t>(“Learn which words go with which objects…”)</a:t>
            </a:r>
          </a:p>
        </p:txBody>
      </p:sp>
      <p:sp>
        <p:nvSpPr>
          <p:cNvPr id="16" name="Text Placeholder 2"/>
          <p:cNvSpPr txBox="1">
            <a:spLocks/>
          </p:cNvSpPr>
          <p:nvPr/>
        </p:nvSpPr>
        <p:spPr>
          <a:xfrm>
            <a:off x="4788024" y="3789040"/>
            <a:ext cx="4114800" cy="4752975"/>
          </a:xfrm>
          <a:prstGeom prst="rect">
            <a:avLst/>
          </a:prstGeom>
        </p:spPr>
        <p:txBody>
          <a:bodyPr vert="horz"/>
          <a:lstStyle>
            <a:lvl1pPr marL="342900" indent="-342900" algn="l" defTabSz="914400" rtl="0" eaLnBrk="1" latinLnBrk="0" hangingPunct="1">
              <a:spcBef>
                <a:spcPct val="20000"/>
              </a:spcBef>
              <a:buFont typeface="Arial" pitchFamily="34" charset="0"/>
              <a:buChar char="•"/>
              <a:defRPr sz="24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000" dirty="0"/>
              <a:t>Exposure conditions not systematically compared </a:t>
            </a:r>
          </a:p>
          <a:p>
            <a:pPr marL="800100" lvl="1" indent="-342900">
              <a:buFont typeface="Arial" pitchFamily="34" charset="0"/>
              <a:buChar char="•"/>
              <a:defRPr/>
            </a:pPr>
            <a:r>
              <a:rPr lang="en-US" sz="1600" dirty="0"/>
              <a:t>See </a:t>
            </a:r>
            <a:r>
              <a:rPr lang="en-US" sz="1600" dirty="0" err="1"/>
              <a:t>Kachergis</a:t>
            </a:r>
            <a:r>
              <a:rPr lang="en-US" sz="1600" dirty="0"/>
              <a:t> et al., 2010, 2014; Hamrick &amp; Rebuschat, 2012; </a:t>
            </a:r>
            <a:r>
              <a:rPr lang="en-US" sz="1600" dirty="0" err="1"/>
              <a:t>Arciuli</a:t>
            </a:r>
            <a:r>
              <a:rPr lang="en-US" sz="1600" dirty="0"/>
              <a:t> et al., 2014; Stevens et al., in press, for recent exceptions</a:t>
            </a:r>
          </a:p>
        </p:txBody>
      </p:sp>
      <p:sp>
        <p:nvSpPr>
          <p:cNvPr id="17" name="TextBox 16"/>
          <p:cNvSpPr txBox="1"/>
          <p:nvPr/>
        </p:nvSpPr>
        <p:spPr>
          <a:xfrm>
            <a:off x="5282174" y="5765417"/>
            <a:ext cx="3126499" cy="400110"/>
          </a:xfrm>
          <a:prstGeom prst="rect">
            <a:avLst/>
          </a:prstGeom>
          <a:noFill/>
          <a:ln>
            <a:solidFill>
              <a:srgbClr val="B5121B"/>
            </a:solidFill>
          </a:ln>
        </p:spPr>
        <p:txBody>
          <a:bodyPr wrap="square" rtlCol="0">
            <a:spAutoFit/>
          </a:bodyPr>
          <a:lstStyle/>
          <a:p>
            <a:r>
              <a:rPr lang="en-GB" sz="2000" dirty="0">
                <a:solidFill>
                  <a:srgbClr val="666666"/>
                </a:solidFill>
              </a:rPr>
              <a:t>Why incidental exposure?</a:t>
            </a:r>
          </a:p>
        </p:txBody>
      </p:sp>
    </p:spTree>
    <p:extLst>
      <p:ext uri="{BB962C8B-B14F-4D97-AF65-F5344CB8AC3E}">
        <p14:creationId xmlns:p14="http://schemas.microsoft.com/office/powerpoint/2010/main" val="1309529991"/>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p:cNvSpPr>
          <p:nvPr/>
        </p:nvSpPr>
        <p:spPr>
          <a:xfrm>
            <a:off x="9324528" y="1772816"/>
            <a:ext cx="4546848" cy="4752975"/>
          </a:xfrm>
          <a:prstGeom prst="rect">
            <a:avLst/>
          </a:prstGeom>
        </p:spPr>
        <p:txBody>
          <a:bodyPr vert="horz"/>
          <a:lstStyle/>
          <a:p>
            <a:pPr marL="342900" lvl="0" indent="-342900">
              <a:spcBef>
                <a:spcPct val="20000"/>
              </a:spcBef>
              <a:buFont typeface="Arial" pitchFamily="34" charset="0"/>
              <a:buChar char="•"/>
              <a:defRPr/>
            </a:pPr>
            <a:endParaRPr lang="en-US" sz="2000" dirty="0">
              <a:solidFill>
                <a:srgbClr val="666666"/>
              </a:solidFill>
            </a:endParaRPr>
          </a:p>
          <a:p>
            <a:pPr marL="342900" lvl="0" indent="-342900">
              <a:spcBef>
                <a:spcPct val="20000"/>
              </a:spcBef>
              <a:buFont typeface="Arial" pitchFamily="34" charset="0"/>
              <a:buChar char="•"/>
              <a:defRPr/>
            </a:pPr>
            <a:endParaRPr lang="en-US" sz="2000" dirty="0">
              <a:solidFill>
                <a:srgbClr val="666666"/>
              </a:solidFill>
            </a:endParaRPr>
          </a:p>
          <a:p>
            <a:pPr marL="342900" lvl="0" indent="-342900">
              <a:spcBef>
                <a:spcPct val="20000"/>
              </a:spcBef>
              <a:buFont typeface="Arial" pitchFamily="34" charset="0"/>
              <a:buChar char="•"/>
              <a:defRPr/>
            </a:pPr>
            <a:endParaRPr lang="en-US" sz="2000" dirty="0">
              <a:solidFill>
                <a:srgbClr val="666666"/>
              </a:solidFill>
            </a:endParaRPr>
          </a:p>
        </p:txBody>
      </p:sp>
      <p:sp>
        <p:nvSpPr>
          <p:cNvPr id="2" name="Title 1"/>
          <p:cNvSpPr>
            <a:spLocks noGrp="1"/>
          </p:cNvSpPr>
          <p:nvPr>
            <p:ph type="ctrTitle"/>
          </p:nvPr>
        </p:nvSpPr>
        <p:spPr/>
        <p:txBody>
          <a:bodyPr/>
          <a:lstStyle/>
          <a:p>
            <a:r>
              <a:rPr lang="en-GB" dirty="0"/>
              <a:t>Exposure  condition and awareness</a:t>
            </a:r>
          </a:p>
        </p:txBody>
      </p:sp>
      <p:sp>
        <p:nvSpPr>
          <p:cNvPr id="3" name="Text Placeholder 2"/>
          <p:cNvSpPr>
            <a:spLocks noGrp="1"/>
          </p:cNvSpPr>
          <p:nvPr>
            <p:ph type="body" sz="quarter" idx="14"/>
          </p:nvPr>
        </p:nvSpPr>
        <p:spPr>
          <a:xfrm>
            <a:off x="395288" y="1772369"/>
            <a:ext cx="4114800" cy="4752975"/>
          </a:xfrm>
        </p:spPr>
        <p:txBody>
          <a:bodyPr/>
          <a:lstStyle/>
          <a:p>
            <a:pPr marL="0" indent="0">
              <a:buNone/>
            </a:pPr>
            <a:r>
              <a:rPr lang="en-US" u="sng" dirty="0"/>
              <a:t>Implicit learning and SLA</a:t>
            </a:r>
          </a:p>
          <a:p>
            <a:pPr lvl="0">
              <a:defRPr/>
            </a:pPr>
            <a:r>
              <a:rPr lang="en-US" sz="2000" dirty="0"/>
              <a:t>Focus on whether the acquired knowledge is conscious or not</a:t>
            </a:r>
          </a:p>
          <a:p>
            <a:pPr lvl="1">
              <a:defRPr/>
            </a:pPr>
            <a:r>
              <a:rPr lang="en-US" sz="1600" dirty="0"/>
              <a:t>Verbal reports (retrospective)</a:t>
            </a:r>
          </a:p>
          <a:p>
            <a:pPr lvl="1">
              <a:defRPr/>
            </a:pPr>
            <a:r>
              <a:rPr lang="en-US" sz="1600" dirty="0"/>
              <a:t>Subjective measures of awareness</a:t>
            </a:r>
          </a:p>
          <a:p>
            <a:pPr lvl="1">
              <a:defRPr/>
            </a:pPr>
            <a:r>
              <a:rPr lang="en-US" sz="1600" dirty="0"/>
              <a:t>Objective measures of awareness</a:t>
            </a:r>
          </a:p>
        </p:txBody>
      </p:sp>
      <p:sp>
        <p:nvSpPr>
          <p:cNvPr id="10" name="Text Placeholder 2"/>
          <p:cNvSpPr txBox="1">
            <a:spLocks/>
          </p:cNvSpPr>
          <p:nvPr/>
        </p:nvSpPr>
        <p:spPr>
          <a:xfrm>
            <a:off x="4572000" y="1844824"/>
            <a:ext cx="4114800" cy="4752975"/>
          </a:xfrm>
          <a:prstGeom prst="rect">
            <a:avLst/>
          </a:prstGeom>
        </p:spPr>
        <p:txBody>
          <a:bodyPr vert="horz"/>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600" b="0" i="0" u="none" strike="noStrike" kern="1200" cap="none" spc="0" normalizeH="0" baseline="0" noProof="0" dirty="0">
              <a:ln>
                <a:noFill/>
              </a:ln>
              <a:solidFill>
                <a:srgbClr val="666666"/>
              </a:solidFill>
              <a:effectLst/>
              <a:uLnTx/>
              <a:uFillTx/>
              <a:latin typeface="+mn-lt"/>
              <a:ea typeface="+mn-ea"/>
              <a:cs typeface="+mn-cs"/>
            </a:endParaRPr>
          </a:p>
        </p:txBody>
      </p:sp>
      <p:sp>
        <p:nvSpPr>
          <p:cNvPr id="15" name="Text Placeholder 2"/>
          <p:cNvSpPr txBox="1">
            <a:spLocks/>
          </p:cNvSpPr>
          <p:nvPr/>
        </p:nvSpPr>
        <p:spPr>
          <a:xfrm>
            <a:off x="4716016" y="1772816"/>
            <a:ext cx="4114800" cy="4752975"/>
          </a:xfrm>
          <a:prstGeom prst="rect">
            <a:avLst/>
          </a:prstGeom>
        </p:spPr>
        <p:txBody>
          <a:bodyPr vert="horz"/>
          <a:lstStyle>
            <a:lvl1pPr marL="342900" indent="-342900" algn="l" defTabSz="914400" rtl="0" eaLnBrk="1" latinLnBrk="0" hangingPunct="1">
              <a:spcBef>
                <a:spcPct val="20000"/>
              </a:spcBef>
              <a:buFont typeface="Arial" pitchFamily="34" charset="0"/>
              <a:buChar char="•"/>
              <a:defRPr sz="24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u="sng" dirty="0"/>
              <a:t>Statistical learning</a:t>
            </a:r>
          </a:p>
          <a:p>
            <a:pPr lvl="0">
              <a:defRPr/>
            </a:pPr>
            <a:r>
              <a:rPr lang="en-US" sz="2000" dirty="0"/>
              <a:t>Typically, no measures of awareness</a:t>
            </a:r>
          </a:p>
          <a:p>
            <a:pPr lvl="1">
              <a:defRPr/>
            </a:pPr>
            <a:r>
              <a:rPr lang="en-US" sz="1600" dirty="0"/>
              <a:t>See Hamrick &amp; Rebuschat, 2011, 2012; </a:t>
            </a:r>
            <a:r>
              <a:rPr lang="en-US" sz="1600" dirty="0" err="1"/>
              <a:t>Batterink</a:t>
            </a:r>
            <a:r>
              <a:rPr lang="en-US" sz="1600" dirty="0"/>
              <a:t> et al., 2015; Franco et al., 2016; special issue of Frontiers</a:t>
            </a:r>
          </a:p>
        </p:txBody>
      </p:sp>
      <p:sp>
        <p:nvSpPr>
          <p:cNvPr id="4" name="TextBox 3"/>
          <p:cNvSpPr txBox="1"/>
          <p:nvPr/>
        </p:nvSpPr>
        <p:spPr>
          <a:xfrm>
            <a:off x="611560" y="4797152"/>
            <a:ext cx="7920880" cy="707886"/>
          </a:xfrm>
          <a:prstGeom prst="rect">
            <a:avLst/>
          </a:prstGeom>
          <a:noFill/>
          <a:ln>
            <a:solidFill>
              <a:srgbClr val="B5121B"/>
            </a:solidFill>
          </a:ln>
        </p:spPr>
        <p:txBody>
          <a:bodyPr wrap="square" rtlCol="0">
            <a:spAutoFit/>
          </a:bodyPr>
          <a:lstStyle/>
          <a:p>
            <a:r>
              <a:rPr lang="en-GB" sz="2000" dirty="0">
                <a:solidFill>
                  <a:srgbClr val="666666"/>
                </a:solidFill>
              </a:rPr>
              <a:t>Why could it be important to check whether participants acquire implicit (unconscious) knowledge?</a:t>
            </a:r>
          </a:p>
        </p:txBody>
      </p:sp>
    </p:spTree>
    <p:extLst>
      <p:ext uri="{BB962C8B-B14F-4D97-AF65-F5344CB8AC3E}">
        <p14:creationId xmlns:p14="http://schemas.microsoft.com/office/powerpoint/2010/main" val="2876236539"/>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Examples of research that bridges the three strands</a:t>
            </a:r>
          </a:p>
        </p:txBody>
      </p:sp>
      <p:sp>
        <p:nvSpPr>
          <p:cNvPr id="3" name="Text Placeholder 2"/>
          <p:cNvSpPr>
            <a:spLocks noGrp="1"/>
          </p:cNvSpPr>
          <p:nvPr>
            <p:ph type="body" sz="quarter" idx="14"/>
          </p:nvPr>
        </p:nvSpPr>
        <p:spPr/>
        <p:txBody>
          <a:bodyPr/>
          <a:lstStyle/>
          <a:p>
            <a:pPr marL="457200" indent="-457200"/>
            <a:r>
              <a:rPr lang="en-GB" dirty="0"/>
              <a:t>Introduce a paradigm that brings together the different strands</a:t>
            </a:r>
          </a:p>
          <a:p>
            <a:pPr marL="457200" indent="-457200"/>
            <a:endParaRPr lang="en-GB" dirty="0"/>
          </a:p>
          <a:p>
            <a:pPr marL="457200" indent="-457200"/>
            <a:r>
              <a:rPr lang="en-GB" dirty="0"/>
              <a:t>Illustrate the advantages of combining insights and methods from the three strands </a:t>
            </a:r>
            <a:r>
              <a:rPr lang="en-GB" dirty="0">
                <a:sym typeface="Wingdings" pitchFamily="2" charset="2"/>
              </a:rPr>
              <a:t> One approach, one phenomenon?</a:t>
            </a:r>
            <a:endParaRPr lang="en-GB" dirty="0"/>
          </a:p>
          <a:p>
            <a:pPr marL="457200" indent="-457200"/>
            <a:endParaRPr lang="en-GB" dirty="0"/>
          </a:p>
          <a:p>
            <a:pPr marL="457200" indent="-457200"/>
            <a:r>
              <a:rPr lang="en-GB" dirty="0"/>
              <a:t>Series of experiments:</a:t>
            </a:r>
          </a:p>
          <a:p>
            <a:pPr marL="857250" lvl="1" indent="-457200"/>
            <a:r>
              <a:rPr lang="en-GB" dirty="0"/>
              <a:t>Paradigm &gt; Cross-situational learning task (SL)</a:t>
            </a:r>
          </a:p>
          <a:p>
            <a:pPr marL="857250" lvl="1" indent="-457200"/>
            <a:r>
              <a:rPr lang="en-GB" dirty="0"/>
              <a:t>Manipulate exposure context (IL, SLA)</a:t>
            </a:r>
          </a:p>
          <a:p>
            <a:pPr marL="857250" lvl="1" indent="-457200"/>
            <a:r>
              <a:rPr lang="en-GB" dirty="0"/>
              <a:t>Add measures of awareness (IL, SLA)</a:t>
            </a:r>
          </a:p>
          <a:p>
            <a:pPr marL="857250" lvl="1" indent="-457200"/>
            <a:r>
              <a:rPr lang="en-GB" dirty="0"/>
              <a:t>From artificial to natural languages</a:t>
            </a:r>
          </a:p>
        </p:txBody>
      </p:sp>
    </p:spTree>
    <p:extLst>
      <p:ext uri="{BB962C8B-B14F-4D97-AF65-F5344CB8AC3E}">
        <p14:creationId xmlns:p14="http://schemas.microsoft.com/office/powerpoint/2010/main" val="1853293142"/>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1740" y="3136613"/>
            <a:ext cx="4680520" cy="1569660"/>
          </a:xfrm>
          <a:prstGeom prst="rect">
            <a:avLst/>
          </a:prstGeom>
          <a:noFill/>
        </p:spPr>
        <p:txBody>
          <a:bodyPr wrap="square" rtlCol="0">
            <a:spAutoFit/>
          </a:bodyPr>
          <a:lstStyle/>
          <a:p>
            <a:pPr algn="ctr"/>
            <a:r>
              <a:rPr lang="en-GB" sz="3200" dirty="0">
                <a:solidFill>
                  <a:srgbClr val="B5121B"/>
                </a:solidFill>
              </a:rPr>
              <a:t>Part II: A single paradigm to study implicit (language) learning</a:t>
            </a:r>
          </a:p>
        </p:txBody>
      </p:sp>
    </p:spTree>
    <p:extLst>
      <p:ext uri="{BB962C8B-B14F-4D97-AF65-F5344CB8AC3E}">
        <p14:creationId xmlns:p14="http://schemas.microsoft.com/office/powerpoint/2010/main" val="3098230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Cross-situational learning</a:t>
            </a:r>
            <a:br>
              <a:rPr lang="en-GB" dirty="0"/>
            </a:br>
            <a:r>
              <a:rPr lang="en-GB" sz="2800" dirty="0"/>
              <a:t>Yu and Smith (2007); Smith and Yu (2008)</a:t>
            </a:r>
            <a:endParaRPr lang="en-GB" dirty="0"/>
          </a:p>
        </p:txBody>
      </p:sp>
      <p:sp>
        <p:nvSpPr>
          <p:cNvPr id="3" name="Text Placeholder 2"/>
          <p:cNvSpPr>
            <a:spLocks noGrp="1"/>
          </p:cNvSpPr>
          <p:nvPr>
            <p:ph type="body" sz="quarter" idx="14"/>
          </p:nvPr>
        </p:nvSpPr>
        <p:spPr>
          <a:xfrm>
            <a:off x="395288" y="1844675"/>
            <a:ext cx="4608760" cy="4752975"/>
          </a:xfrm>
        </p:spPr>
        <p:txBody>
          <a:bodyPr/>
          <a:lstStyle/>
          <a:p>
            <a:pPr marL="0" lvl="0" indent="0">
              <a:buNone/>
            </a:pPr>
            <a:r>
              <a:rPr lang="en-GB" dirty="0">
                <a:sym typeface="Wingdings" panose="05000000000000000000" pitchFamily="2" charset="2"/>
              </a:rPr>
              <a:t>Our ability to keep track of, and compare, information across many learning trials (situations) and to make use of this information to learn (language).</a:t>
            </a:r>
          </a:p>
          <a:p>
            <a:pPr marL="0" lvl="0" indent="0">
              <a:buNone/>
            </a:pPr>
            <a:endParaRPr lang="en-GB" dirty="0">
              <a:sym typeface="Wingdings" panose="05000000000000000000" pitchFamily="2" charset="2"/>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1844824"/>
            <a:ext cx="3394991" cy="42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1525864"/>
      </p:ext>
    </p:extLst>
  </p:cSld>
  <p:clrMapOvr>
    <a:masterClrMapping/>
  </p:clrMapOvr>
  <p:transition advTm="5328"/>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Cross-situational learning</a:t>
            </a:r>
            <a:br>
              <a:rPr lang="en-GB" dirty="0"/>
            </a:br>
            <a:r>
              <a:rPr lang="en-GB" sz="2800" dirty="0"/>
              <a:t>Yu and Smith (2007); Smith and Yu (2008)</a:t>
            </a:r>
            <a:endParaRPr lang="en-GB" dirty="0"/>
          </a:p>
        </p:txBody>
      </p:sp>
      <p:sp>
        <p:nvSpPr>
          <p:cNvPr id="3" name="Text Placeholder 2"/>
          <p:cNvSpPr>
            <a:spLocks noGrp="1"/>
          </p:cNvSpPr>
          <p:nvPr>
            <p:ph type="body" sz="quarter" idx="14"/>
          </p:nvPr>
        </p:nvSpPr>
        <p:spPr/>
        <p:txBody>
          <a:bodyPr/>
          <a:lstStyle/>
          <a:p>
            <a:pPr marL="0" lvl="0" indent="0" algn="ctr">
              <a:buNone/>
            </a:pPr>
            <a:r>
              <a:rPr lang="en-GB" dirty="0"/>
              <a:t>2x2 condition: two referents, two words</a:t>
            </a:r>
          </a:p>
        </p:txBody>
      </p:sp>
      <p:grpSp>
        <p:nvGrpSpPr>
          <p:cNvPr id="4" name="Group 8"/>
          <p:cNvGrpSpPr/>
          <p:nvPr/>
        </p:nvGrpSpPr>
        <p:grpSpPr>
          <a:xfrm>
            <a:off x="746938" y="2416578"/>
            <a:ext cx="7650125" cy="2656824"/>
            <a:chOff x="942774" y="2416578"/>
            <a:chExt cx="7650125" cy="2656824"/>
          </a:xfrm>
        </p:grpSpPr>
        <p:pic>
          <p:nvPicPr>
            <p:cNvPr id="3075" name="Picture 3"/>
            <p:cNvPicPr>
              <a:picLocks noChangeAspect="1" noChangeArrowheads="1"/>
            </p:cNvPicPr>
            <p:nvPr/>
          </p:nvPicPr>
          <p:blipFill rotWithShape="1">
            <a:blip r:embed="rId3" cstate="print">
              <a:clrChange>
                <a:clrFrom>
                  <a:srgbClr val="F9F9F9"/>
                </a:clrFrom>
                <a:clrTo>
                  <a:srgbClr val="F9F9F9">
                    <a:alpha val="0"/>
                  </a:srgbClr>
                </a:clrTo>
              </a:clrChange>
              <a:extLst>
                <a:ext uri="{28A0092B-C50C-407E-A947-70E740481C1C}">
                  <a14:useLocalDpi xmlns:a14="http://schemas.microsoft.com/office/drawing/2010/main" val="0"/>
                </a:ext>
              </a:extLst>
            </a:blip>
            <a:srcRect t="21649" r="53157"/>
            <a:stretch/>
          </p:blipFill>
          <p:spPr bwMode="auto">
            <a:xfrm>
              <a:off x="942774" y="2416578"/>
              <a:ext cx="2739529" cy="2656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rcRect l="52179" t="21649"/>
            <a:stretch/>
          </p:blipFill>
          <p:spPr bwMode="auto">
            <a:xfrm>
              <a:off x="5796136" y="2416579"/>
              <a:ext cx="2796763" cy="2656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a:stCxn id="3075" idx="3"/>
              <a:endCxn id="7" idx="1"/>
            </p:cNvCxnSpPr>
            <p:nvPr/>
          </p:nvCxnSpPr>
          <p:spPr>
            <a:xfrm>
              <a:off x="3682303" y="3744990"/>
              <a:ext cx="2113833"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80436285"/>
      </p:ext>
    </p:extLst>
  </p:cSld>
  <p:clrMapOvr>
    <a:masterClrMapping/>
  </p:clrMapOvr>
  <p:transition advTm="5328"/>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59408" y="3104890"/>
            <a:ext cx="8425184" cy="648221"/>
          </a:xfrm>
        </p:spPr>
        <p:txBody>
          <a:bodyPr/>
          <a:lstStyle/>
          <a:p>
            <a:pPr marL="0" indent="0" algn="ctr">
              <a:buNone/>
            </a:pPr>
            <a:r>
              <a:rPr lang="en-US" sz="3600" dirty="0">
                <a:solidFill>
                  <a:srgbClr val="B5121B"/>
                </a:solidFill>
              </a:rPr>
              <a:t>What is statistical learning?</a:t>
            </a:r>
          </a:p>
        </p:txBody>
      </p:sp>
    </p:spTree>
    <p:extLst>
      <p:ext uri="{BB962C8B-B14F-4D97-AF65-F5344CB8AC3E}">
        <p14:creationId xmlns:p14="http://schemas.microsoft.com/office/powerpoint/2010/main" val="700307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Cross-situational learning</a:t>
            </a:r>
          </a:p>
        </p:txBody>
      </p:sp>
      <p:sp>
        <p:nvSpPr>
          <p:cNvPr id="3" name="Text Placeholder 2"/>
          <p:cNvSpPr>
            <a:spLocks noGrp="1"/>
          </p:cNvSpPr>
          <p:nvPr>
            <p:ph type="body" sz="quarter" idx="14"/>
          </p:nvPr>
        </p:nvSpPr>
        <p:spPr/>
        <p:txBody>
          <a:bodyPr/>
          <a:lstStyle/>
          <a:p>
            <a:pPr marL="7938" lvl="0" indent="-7938">
              <a:buNone/>
            </a:pPr>
            <a:r>
              <a:rPr lang="en-GB" dirty="0"/>
              <a:t>Yu and Smith demonstrate that infants (12 to 14 months) and adults can use cross-situational learning to acquire novel nouns.</a:t>
            </a:r>
          </a:p>
          <a:p>
            <a:pPr marL="7938" lvl="0" indent="-7938">
              <a:buNone/>
            </a:pPr>
            <a:endParaRPr lang="en-GB" dirty="0"/>
          </a:p>
          <a:p>
            <a:pPr marL="7938" lvl="0" indent="-7938">
              <a:buNone/>
            </a:pPr>
            <a:r>
              <a:rPr lang="en-GB" dirty="0"/>
              <a:t>Scott and Fisher (2012) further showed that 2.5-year-old children can use CSL to acquire novel verbs.</a:t>
            </a:r>
          </a:p>
          <a:p>
            <a:pPr marL="7938" lvl="0" indent="-7938">
              <a:buNone/>
            </a:pPr>
            <a:endParaRPr lang="en-GB" dirty="0"/>
          </a:p>
          <a:p>
            <a:pPr marL="7938" lvl="0" indent="-7938">
              <a:buNone/>
            </a:pPr>
            <a:r>
              <a:rPr lang="en-GB" dirty="0"/>
              <a:t>Monaghan et al. (2015) confirms that adults can learn both nouns and verbs simultaneously from cross-situational statistics.</a:t>
            </a:r>
          </a:p>
        </p:txBody>
      </p:sp>
    </p:spTree>
    <p:custDataLst>
      <p:tags r:id="rId1"/>
    </p:custDataLst>
    <p:extLst>
      <p:ext uri="{BB962C8B-B14F-4D97-AF65-F5344CB8AC3E}">
        <p14:creationId xmlns:p14="http://schemas.microsoft.com/office/powerpoint/2010/main" val="4202691984"/>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6D99FB-FA49-484F-B098-3421C8846C45}"/>
              </a:ext>
            </a:extLst>
          </p:cNvPr>
          <p:cNvGrpSpPr/>
          <p:nvPr/>
        </p:nvGrpSpPr>
        <p:grpSpPr>
          <a:xfrm>
            <a:off x="2231740" y="2492896"/>
            <a:ext cx="4680520" cy="2655957"/>
            <a:chOff x="2231740" y="2492896"/>
            <a:chExt cx="4680520" cy="2655957"/>
          </a:xfrm>
        </p:grpSpPr>
        <p:sp>
          <p:nvSpPr>
            <p:cNvPr id="3" name="TextBox 2"/>
            <p:cNvSpPr txBox="1"/>
            <p:nvPr/>
          </p:nvSpPr>
          <p:spPr>
            <a:xfrm>
              <a:off x="2231740" y="2492896"/>
              <a:ext cx="4680520" cy="1077218"/>
            </a:xfrm>
            <a:prstGeom prst="rect">
              <a:avLst/>
            </a:prstGeom>
            <a:noFill/>
          </p:spPr>
          <p:txBody>
            <a:bodyPr wrap="square" rtlCol="0">
              <a:spAutoFit/>
            </a:bodyPr>
            <a:lstStyle/>
            <a:p>
              <a:pPr algn="ctr"/>
              <a:r>
                <a:rPr lang="en-GB" sz="3200" dirty="0">
                  <a:solidFill>
                    <a:srgbClr val="B5121B"/>
                  </a:solidFill>
                </a:rPr>
                <a:t>Monaghan, </a:t>
              </a:r>
              <a:r>
                <a:rPr lang="en-GB" sz="3200" dirty="0" err="1">
                  <a:solidFill>
                    <a:srgbClr val="B5121B"/>
                  </a:solidFill>
                </a:rPr>
                <a:t>Schoetensack</a:t>
              </a:r>
              <a:r>
                <a:rPr lang="en-GB" sz="3200" dirty="0">
                  <a:solidFill>
                    <a:srgbClr val="B5121B"/>
                  </a:solidFill>
                </a:rPr>
                <a:t>, &amp; Rebuschat (2019)</a:t>
              </a:r>
            </a:p>
          </p:txBody>
        </p:sp>
        <p:grpSp>
          <p:nvGrpSpPr>
            <p:cNvPr id="4" name="Group 3">
              <a:extLst>
                <a:ext uri="{FF2B5EF4-FFF2-40B4-BE49-F238E27FC236}">
                  <a16:creationId xmlns:a16="http://schemas.microsoft.com/office/drawing/2014/main" id="{18EFF1EE-89A7-E04F-A8A9-3F4B61F31779}"/>
                </a:ext>
              </a:extLst>
            </p:cNvPr>
            <p:cNvGrpSpPr>
              <a:grpSpLocks noChangeAspect="1"/>
            </p:cNvGrpSpPr>
            <p:nvPr/>
          </p:nvGrpSpPr>
          <p:grpSpPr>
            <a:xfrm>
              <a:off x="2623240" y="4297451"/>
              <a:ext cx="3600000" cy="851402"/>
              <a:chOff x="395536" y="3429000"/>
              <a:chExt cx="4253016" cy="1005840"/>
            </a:xfrm>
          </p:grpSpPr>
          <p:pic>
            <p:nvPicPr>
              <p:cNvPr id="5" name="Picture 10" descr="C:\Users\Patrick\Dropbox\Research\Statistical learning\E-Prime Files\nouns_and_verbs - COPY OF ORIGINAL\p7.bmp">
                <a:extLst>
                  <a:ext uri="{FF2B5EF4-FFF2-40B4-BE49-F238E27FC236}">
                    <a16:creationId xmlns:a16="http://schemas.microsoft.com/office/drawing/2014/main" id="{63E3114F-8AE9-484C-96BB-08A2793C018A}"/>
                  </a:ext>
                </a:extLst>
              </p:cNvPr>
              <p:cNvPicPr>
                <a:picLocks noChangeAspect="1" noChangeArrowheads="1"/>
              </p:cNvPicPr>
              <p:nvPr/>
            </p:nvPicPr>
            <p:blipFill>
              <a:blip r:embed="rId2" cstate="print"/>
              <a:srcRect/>
              <a:stretch>
                <a:fillRect/>
              </a:stretch>
            </p:blipFill>
            <p:spPr bwMode="auto">
              <a:xfrm>
                <a:off x="3642712" y="3429000"/>
                <a:ext cx="1005840" cy="1005840"/>
              </a:xfrm>
              <a:prstGeom prst="rect">
                <a:avLst/>
              </a:prstGeom>
              <a:noFill/>
            </p:spPr>
          </p:pic>
          <p:pic>
            <p:nvPicPr>
              <p:cNvPr id="6" name="Picture 12" descr="C:\Users\Patrick\Dropbox\Research\Statistical learning\E-Prime Files\nouns_and_verbs - COPY OF ORIGINAL\p1.bmp">
                <a:extLst>
                  <a:ext uri="{FF2B5EF4-FFF2-40B4-BE49-F238E27FC236}">
                    <a16:creationId xmlns:a16="http://schemas.microsoft.com/office/drawing/2014/main" id="{6AF7B8C3-2C6E-C545-ABEF-297F2F6A0004}"/>
                  </a:ext>
                </a:extLst>
              </p:cNvPr>
              <p:cNvPicPr>
                <a:picLocks noChangeAspect="1" noChangeArrowheads="1"/>
              </p:cNvPicPr>
              <p:nvPr/>
            </p:nvPicPr>
            <p:blipFill>
              <a:blip r:embed="rId3" cstate="print"/>
              <a:srcRect/>
              <a:stretch>
                <a:fillRect/>
              </a:stretch>
            </p:blipFill>
            <p:spPr bwMode="auto">
              <a:xfrm>
                <a:off x="2560320" y="3429000"/>
                <a:ext cx="1005840" cy="1005840"/>
              </a:xfrm>
              <a:prstGeom prst="rect">
                <a:avLst/>
              </a:prstGeom>
              <a:noFill/>
            </p:spPr>
          </p:pic>
          <p:pic>
            <p:nvPicPr>
              <p:cNvPr id="7" name="Picture 13" descr="C:\Users\Patrick\Dropbox\Research\Statistical learning\E-Prime Files\nouns_and_verbs - COPY OF ORIGINAL\p2.bmp">
                <a:extLst>
                  <a:ext uri="{FF2B5EF4-FFF2-40B4-BE49-F238E27FC236}">
                    <a16:creationId xmlns:a16="http://schemas.microsoft.com/office/drawing/2014/main" id="{F6DC3E79-6AB6-DD49-8138-21A2A371909C}"/>
                  </a:ext>
                </a:extLst>
              </p:cNvPr>
              <p:cNvPicPr>
                <a:picLocks noChangeAspect="1" noChangeArrowheads="1"/>
              </p:cNvPicPr>
              <p:nvPr/>
            </p:nvPicPr>
            <p:blipFill>
              <a:blip r:embed="rId4" cstate="print"/>
              <a:srcRect/>
              <a:stretch>
                <a:fillRect/>
              </a:stretch>
            </p:blipFill>
            <p:spPr bwMode="auto">
              <a:xfrm>
                <a:off x="395536" y="3429000"/>
                <a:ext cx="1005840" cy="1005840"/>
              </a:xfrm>
              <a:prstGeom prst="rect">
                <a:avLst/>
              </a:prstGeom>
              <a:noFill/>
            </p:spPr>
          </p:pic>
          <p:pic>
            <p:nvPicPr>
              <p:cNvPr id="8" name="Picture 14" descr="C:\Users\Patrick\Dropbox\Research\Statistical learning\E-Prime Files\nouns_and_verbs - COPY OF ORIGINAL\p3.bmp">
                <a:extLst>
                  <a:ext uri="{FF2B5EF4-FFF2-40B4-BE49-F238E27FC236}">
                    <a16:creationId xmlns:a16="http://schemas.microsoft.com/office/drawing/2014/main" id="{60740A9A-E8DB-824E-8876-52EA3F438613}"/>
                  </a:ext>
                </a:extLst>
              </p:cNvPr>
              <p:cNvPicPr>
                <a:picLocks noChangeAspect="1" noChangeArrowheads="1"/>
              </p:cNvPicPr>
              <p:nvPr/>
            </p:nvPicPr>
            <p:blipFill>
              <a:blip r:embed="rId5" cstate="print"/>
              <a:srcRect/>
              <a:stretch>
                <a:fillRect/>
              </a:stretch>
            </p:blipFill>
            <p:spPr bwMode="auto">
              <a:xfrm>
                <a:off x="1477928" y="3429000"/>
                <a:ext cx="1005840" cy="1005840"/>
              </a:xfrm>
              <a:prstGeom prst="rect">
                <a:avLst/>
              </a:prstGeom>
              <a:noFill/>
            </p:spPr>
          </p:pic>
        </p:grpSp>
      </p:grpSp>
    </p:spTree>
    <p:extLst>
      <p:ext uri="{BB962C8B-B14F-4D97-AF65-F5344CB8AC3E}">
        <p14:creationId xmlns:p14="http://schemas.microsoft.com/office/powerpoint/2010/main" val="3420781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Materials</a:t>
            </a:r>
          </a:p>
        </p:txBody>
      </p:sp>
      <p:sp>
        <p:nvSpPr>
          <p:cNvPr id="2" name="Subtitle 1"/>
          <p:cNvSpPr>
            <a:spLocks noGrp="1"/>
          </p:cNvSpPr>
          <p:nvPr>
            <p:ph type="body" sz="quarter" idx="14"/>
          </p:nvPr>
        </p:nvSpPr>
        <p:spPr>
          <a:xfrm>
            <a:off x="395288" y="1844675"/>
            <a:ext cx="4824784" cy="4752975"/>
          </a:xfrm>
          <a:prstGeom prst="rect">
            <a:avLst/>
          </a:prstGeom>
        </p:spPr>
        <p:txBody>
          <a:bodyPr/>
          <a:lstStyle/>
          <a:p>
            <a:pPr>
              <a:buNone/>
            </a:pPr>
            <a:r>
              <a:rPr lang="en-GB" i="1" dirty="0"/>
              <a:t>Cross-situational learning task</a:t>
            </a:r>
          </a:p>
          <a:p>
            <a:r>
              <a:rPr lang="en-GB" dirty="0"/>
              <a:t>Eight geometric </a:t>
            </a:r>
            <a:r>
              <a:rPr lang="en-GB" u="sng" dirty="0"/>
              <a:t>shapes</a:t>
            </a:r>
          </a:p>
          <a:p>
            <a:r>
              <a:rPr lang="en-GB" dirty="0"/>
              <a:t>Shapes are seen performing one of eight possible </a:t>
            </a:r>
            <a:r>
              <a:rPr lang="en-GB" u="sng" dirty="0"/>
              <a:t>motions</a:t>
            </a:r>
            <a:r>
              <a:rPr lang="en-GB" dirty="0"/>
              <a:t>: bouncing, shaking, spinning, etc.</a:t>
            </a:r>
          </a:p>
          <a:p>
            <a:endParaRPr lang="en-GB" dirty="0"/>
          </a:p>
          <a:p>
            <a:pPr marL="0" indent="0">
              <a:buNone/>
            </a:pPr>
            <a:r>
              <a:rPr lang="en-GB" dirty="0"/>
              <a:t>Eighteen </a:t>
            </a:r>
            <a:r>
              <a:rPr lang="en-GB" u="sng" dirty="0" err="1"/>
              <a:t>pseudowords</a:t>
            </a:r>
            <a:r>
              <a:rPr lang="en-GB" dirty="0"/>
              <a:t>:</a:t>
            </a:r>
          </a:p>
          <a:p>
            <a:r>
              <a:rPr lang="en-GB" dirty="0"/>
              <a:t>16 content words: Eight nouns, eight verbs</a:t>
            </a:r>
          </a:p>
          <a:p>
            <a:r>
              <a:rPr lang="en-GB" dirty="0"/>
              <a:t>2 “function” words: One precedes shape words (nouns), the other motion words (verbs)</a:t>
            </a:r>
          </a:p>
        </p:txBody>
      </p:sp>
      <p:grpSp>
        <p:nvGrpSpPr>
          <p:cNvPr id="21" name="Group 20"/>
          <p:cNvGrpSpPr>
            <a:grpSpLocks/>
          </p:cNvGrpSpPr>
          <p:nvPr/>
        </p:nvGrpSpPr>
        <p:grpSpPr>
          <a:xfrm>
            <a:off x="5796136" y="1916832"/>
            <a:ext cx="2088232" cy="2085960"/>
            <a:chOff x="395536" y="3429000"/>
            <a:chExt cx="2088232" cy="2085960"/>
          </a:xfrm>
        </p:grpSpPr>
        <p:pic>
          <p:nvPicPr>
            <p:cNvPr id="1034" name="Picture 10" descr="C:\Users\Patrick\Dropbox\Research\Statistical learning\E-Prime Files\nouns_and_verbs - COPY OF ORIGINAL\p7.bmp"/>
            <p:cNvPicPr>
              <a:picLocks noChangeAspect="1" noChangeArrowheads="1"/>
            </p:cNvPicPr>
            <p:nvPr/>
          </p:nvPicPr>
          <p:blipFill>
            <a:blip r:embed="rId2" cstate="print"/>
            <a:srcRect/>
            <a:stretch>
              <a:fillRect/>
            </a:stretch>
          </p:blipFill>
          <p:spPr bwMode="auto">
            <a:xfrm>
              <a:off x="395536" y="4509120"/>
              <a:ext cx="1005840" cy="1005840"/>
            </a:xfrm>
            <a:prstGeom prst="rect">
              <a:avLst/>
            </a:prstGeom>
            <a:noFill/>
          </p:spPr>
        </p:pic>
        <p:pic>
          <p:nvPicPr>
            <p:cNvPr id="1036" name="Picture 12" descr="C:\Users\Patrick\Dropbox\Research\Statistical learning\E-Prime Files\nouns_and_verbs - COPY OF ORIGINAL\p1.bmp"/>
            <p:cNvPicPr>
              <a:picLocks noChangeAspect="1" noChangeArrowheads="1"/>
            </p:cNvPicPr>
            <p:nvPr/>
          </p:nvPicPr>
          <p:blipFill>
            <a:blip r:embed="rId3" cstate="print"/>
            <a:srcRect/>
            <a:stretch>
              <a:fillRect/>
            </a:stretch>
          </p:blipFill>
          <p:spPr bwMode="auto">
            <a:xfrm>
              <a:off x="1477928" y="4509120"/>
              <a:ext cx="1005840" cy="1005840"/>
            </a:xfrm>
            <a:prstGeom prst="rect">
              <a:avLst/>
            </a:prstGeom>
            <a:noFill/>
          </p:spPr>
        </p:pic>
        <p:pic>
          <p:nvPicPr>
            <p:cNvPr id="1037" name="Picture 13" descr="C:\Users\Patrick\Dropbox\Research\Statistical learning\E-Prime Files\nouns_and_verbs - COPY OF ORIGINAL\p2.bmp"/>
            <p:cNvPicPr>
              <a:picLocks noChangeAspect="1" noChangeArrowheads="1"/>
            </p:cNvPicPr>
            <p:nvPr/>
          </p:nvPicPr>
          <p:blipFill>
            <a:blip r:embed="rId4" cstate="print"/>
            <a:srcRect/>
            <a:stretch>
              <a:fillRect/>
            </a:stretch>
          </p:blipFill>
          <p:spPr bwMode="auto">
            <a:xfrm>
              <a:off x="395536" y="3429000"/>
              <a:ext cx="1005840" cy="1005840"/>
            </a:xfrm>
            <a:prstGeom prst="rect">
              <a:avLst/>
            </a:prstGeom>
            <a:noFill/>
          </p:spPr>
        </p:pic>
        <p:pic>
          <p:nvPicPr>
            <p:cNvPr id="1038" name="Picture 14" descr="C:\Users\Patrick\Dropbox\Research\Statistical learning\E-Prime Files\nouns_and_verbs - COPY OF ORIGINAL\p3.bmp"/>
            <p:cNvPicPr>
              <a:picLocks noChangeAspect="1" noChangeArrowheads="1"/>
            </p:cNvPicPr>
            <p:nvPr/>
          </p:nvPicPr>
          <p:blipFill>
            <a:blip r:embed="rId5" cstate="print"/>
            <a:srcRect/>
            <a:stretch>
              <a:fillRect/>
            </a:stretch>
          </p:blipFill>
          <p:spPr bwMode="auto">
            <a:xfrm>
              <a:off x="1477928" y="3429000"/>
              <a:ext cx="1005840" cy="1005840"/>
            </a:xfrm>
            <a:prstGeom prst="rect">
              <a:avLst/>
            </a:prstGeom>
            <a:noFill/>
          </p:spPr>
        </p:pic>
      </p:grpSp>
      <p:grpSp>
        <p:nvGrpSpPr>
          <p:cNvPr id="13" name="Group 12"/>
          <p:cNvGrpSpPr>
            <a:grpSpLocks/>
          </p:cNvGrpSpPr>
          <p:nvPr/>
        </p:nvGrpSpPr>
        <p:grpSpPr>
          <a:xfrm>
            <a:off x="5796136" y="4077072"/>
            <a:ext cx="2083688" cy="2085960"/>
            <a:chOff x="2558048" y="3429000"/>
            <a:chExt cx="2083688" cy="2085960"/>
          </a:xfrm>
        </p:grpSpPr>
        <p:pic>
          <p:nvPicPr>
            <p:cNvPr id="15" name="Picture 11" descr="C:\Users\Patrick\Dropbox\Research\Statistical learning\E-Prime Files\nouns_and_verbs - COPY OF ORIGINAL\p0.bmp"/>
            <p:cNvPicPr>
              <a:picLocks noChangeAspect="1" noChangeArrowheads="1"/>
            </p:cNvPicPr>
            <p:nvPr/>
          </p:nvPicPr>
          <p:blipFill>
            <a:blip r:embed="rId6" cstate="print"/>
            <a:srcRect/>
            <a:stretch>
              <a:fillRect/>
            </a:stretch>
          </p:blipFill>
          <p:spPr bwMode="auto">
            <a:xfrm>
              <a:off x="3635896" y="4509120"/>
              <a:ext cx="1005840" cy="1005840"/>
            </a:xfrm>
            <a:prstGeom prst="rect">
              <a:avLst/>
            </a:prstGeom>
            <a:noFill/>
          </p:spPr>
        </p:pic>
        <p:pic>
          <p:nvPicPr>
            <p:cNvPr id="19" name="Picture 15" descr="C:\Users\Patrick\Dropbox\Research\Statistical learning\E-Prime Files\nouns_and_verbs - COPY OF ORIGINAL\p4.bmp"/>
            <p:cNvPicPr>
              <a:picLocks noChangeAspect="1" noChangeArrowheads="1"/>
            </p:cNvPicPr>
            <p:nvPr/>
          </p:nvPicPr>
          <p:blipFill>
            <a:blip r:embed="rId7" cstate="print"/>
            <a:srcRect/>
            <a:stretch>
              <a:fillRect/>
            </a:stretch>
          </p:blipFill>
          <p:spPr bwMode="auto">
            <a:xfrm>
              <a:off x="2558048" y="4509120"/>
              <a:ext cx="1005840" cy="1005840"/>
            </a:xfrm>
            <a:prstGeom prst="rect">
              <a:avLst/>
            </a:prstGeom>
            <a:noFill/>
          </p:spPr>
        </p:pic>
        <p:pic>
          <p:nvPicPr>
            <p:cNvPr id="20" name="Picture 16" descr="C:\Users\Patrick\Dropbox\Research\Statistical learning\E-Prime Files\nouns_and_verbs - COPY OF ORIGINAL\p5.bmp"/>
            <p:cNvPicPr>
              <a:picLocks noChangeAspect="1" noChangeArrowheads="1"/>
            </p:cNvPicPr>
            <p:nvPr/>
          </p:nvPicPr>
          <p:blipFill>
            <a:blip r:embed="rId8" cstate="print"/>
            <a:srcRect/>
            <a:stretch>
              <a:fillRect/>
            </a:stretch>
          </p:blipFill>
          <p:spPr bwMode="auto">
            <a:xfrm>
              <a:off x="3634760" y="3429000"/>
              <a:ext cx="1005840" cy="1005840"/>
            </a:xfrm>
            <a:prstGeom prst="rect">
              <a:avLst/>
            </a:prstGeom>
            <a:noFill/>
          </p:spPr>
        </p:pic>
        <p:pic>
          <p:nvPicPr>
            <p:cNvPr id="22" name="Picture 18" descr="C:\Users\Patrick\Dropbox\Research\Statistical learning\E-Prime Files\nouns_and_verbs - COPY OF ORIGINAL\p8.bmp"/>
            <p:cNvPicPr>
              <a:picLocks noChangeAspect="1" noChangeArrowheads="1"/>
            </p:cNvPicPr>
            <p:nvPr/>
          </p:nvPicPr>
          <p:blipFill>
            <a:blip r:embed="rId9" cstate="print"/>
            <a:srcRect/>
            <a:stretch>
              <a:fillRect/>
            </a:stretch>
          </p:blipFill>
          <p:spPr bwMode="auto">
            <a:xfrm>
              <a:off x="2558048" y="3429000"/>
              <a:ext cx="1005840" cy="1005840"/>
            </a:xfrm>
            <a:prstGeom prst="rect">
              <a:avLst/>
            </a:prstGeom>
            <a:noFill/>
          </p:spPr>
        </p:pic>
      </p:grpSp>
    </p:spTree>
    <p:extLst>
      <p:ext uri="{BB962C8B-B14F-4D97-AF65-F5344CB8AC3E}">
        <p14:creationId xmlns:p14="http://schemas.microsoft.com/office/powerpoint/2010/main" val="1060511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Materials</a:t>
            </a:r>
          </a:p>
        </p:txBody>
      </p:sp>
      <p:sp>
        <p:nvSpPr>
          <p:cNvPr id="2" name="Subtitle 1"/>
          <p:cNvSpPr>
            <a:spLocks noGrp="1"/>
          </p:cNvSpPr>
          <p:nvPr>
            <p:ph type="body" sz="quarter" idx="14"/>
          </p:nvPr>
        </p:nvSpPr>
        <p:spPr>
          <a:xfrm>
            <a:off x="395288" y="1844675"/>
            <a:ext cx="3960688" cy="4752975"/>
          </a:xfrm>
          <a:prstGeom prst="rect">
            <a:avLst/>
          </a:prstGeom>
        </p:spPr>
        <p:txBody>
          <a:bodyPr/>
          <a:lstStyle/>
          <a:p>
            <a:pPr>
              <a:buNone/>
            </a:pPr>
            <a:r>
              <a:rPr lang="en-GB" sz="2000" i="1" dirty="0"/>
              <a:t>Cross-situational learning task</a:t>
            </a:r>
          </a:p>
          <a:p>
            <a:pPr marL="457200" indent="-457200"/>
            <a:r>
              <a:rPr lang="en-GB" sz="2000" dirty="0"/>
              <a:t>Participants observe two scenes.</a:t>
            </a:r>
          </a:p>
          <a:p>
            <a:pPr marL="457200" indent="-457200"/>
            <a:r>
              <a:rPr lang="en-GB" sz="2000" dirty="0"/>
              <a:t>Different shapes undergoing different motions.</a:t>
            </a:r>
          </a:p>
          <a:p>
            <a:pPr marL="457200" indent="-457200"/>
            <a:r>
              <a:rPr lang="en-GB" sz="2000" dirty="0"/>
              <a:t>After three seconds, sentence played over the headphones</a:t>
            </a:r>
          </a:p>
          <a:p>
            <a:pPr marL="457200" indent="-457200"/>
            <a:r>
              <a:rPr lang="en-GB" sz="2000" dirty="0"/>
              <a:t>E.g. “</a:t>
            </a:r>
            <a:r>
              <a:rPr lang="en-GB" sz="2000" dirty="0" err="1"/>
              <a:t>Tha</a:t>
            </a:r>
            <a:r>
              <a:rPr lang="en-GB" sz="2000" dirty="0"/>
              <a:t> </a:t>
            </a:r>
            <a:r>
              <a:rPr lang="en-GB" sz="2000" dirty="0" err="1"/>
              <a:t>makkot</a:t>
            </a:r>
            <a:r>
              <a:rPr lang="en-GB" sz="2000" dirty="0"/>
              <a:t> </a:t>
            </a:r>
            <a:r>
              <a:rPr lang="en-GB" sz="2000" dirty="0" err="1"/>
              <a:t>noo</a:t>
            </a:r>
            <a:r>
              <a:rPr lang="en-GB" sz="2000" dirty="0"/>
              <a:t> </a:t>
            </a:r>
            <a:r>
              <a:rPr lang="en-GB" sz="2000" dirty="0" err="1"/>
              <a:t>pakrid</a:t>
            </a:r>
            <a:r>
              <a:rPr lang="en-GB" sz="2000" dirty="0"/>
              <a:t>.”</a:t>
            </a:r>
          </a:p>
          <a:p>
            <a:pPr marL="457200" indent="-457200"/>
            <a:r>
              <a:rPr lang="en-GB" sz="2000" dirty="0"/>
              <a:t>Participants indicate which of the two scenes the sentence refers to.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844824"/>
            <a:ext cx="4204447" cy="3200400"/>
          </a:xfrm>
          <a:prstGeom prst="rect">
            <a:avLst/>
          </a:prstGeom>
          <a:noFill/>
          <a:ln>
            <a:noFill/>
          </a:ln>
        </p:spPr>
      </p:pic>
      <p:sp>
        <p:nvSpPr>
          <p:cNvPr id="5" name="Rectangle 4"/>
          <p:cNvSpPr/>
          <p:nvPr/>
        </p:nvSpPr>
        <p:spPr>
          <a:xfrm>
            <a:off x="467544" y="5805264"/>
            <a:ext cx="8064896" cy="461665"/>
          </a:xfrm>
          <a:prstGeom prst="rect">
            <a:avLst/>
          </a:prstGeom>
        </p:spPr>
        <p:txBody>
          <a:bodyPr wrap="square">
            <a:spAutoFit/>
          </a:bodyPr>
          <a:lstStyle/>
          <a:p>
            <a:pPr marL="457200" indent="-457200" algn="ctr"/>
            <a:r>
              <a:rPr lang="en-GB" sz="2400" u="sng" dirty="0">
                <a:solidFill>
                  <a:srgbClr val="666666"/>
                </a:solidFill>
              </a:rPr>
              <a:t>No feedback is provided on accuracy of response.</a:t>
            </a:r>
          </a:p>
        </p:txBody>
      </p:sp>
    </p:spTree>
    <p:extLst>
      <p:ext uri="{BB962C8B-B14F-4D97-AF65-F5344CB8AC3E}">
        <p14:creationId xmlns:p14="http://schemas.microsoft.com/office/powerpoint/2010/main" val="111657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Participants</a:t>
            </a:r>
          </a:p>
        </p:txBody>
      </p:sp>
      <p:sp>
        <p:nvSpPr>
          <p:cNvPr id="2" name="Subtitle 1"/>
          <p:cNvSpPr>
            <a:spLocks noGrp="1"/>
          </p:cNvSpPr>
          <p:nvPr>
            <p:ph type="body" sz="quarter" idx="14"/>
          </p:nvPr>
        </p:nvSpPr>
        <p:spPr>
          <a:prstGeom prst="rect">
            <a:avLst/>
          </a:prstGeom>
        </p:spPr>
        <p:txBody>
          <a:bodyPr/>
          <a:lstStyle/>
          <a:p>
            <a:r>
              <a:rPr lang="en-GB" dirty="0"/>
              <a:t>Thirty NS of English, randomly assigned to two exposure conditions: </a:t>
            </a:r>
            <a:r>
              <a:rPr lang="en-GB" b="1" dirty="0"/>
              <a:t>Incidental vs intentional </a:t>
            </a:r>
            <a:r>
              <a:rPr lang="en-GB" dirty="0"/>
              <a:t>(each n = 15)</a:t>
            </a:r>
          </a:p>
          <a:p>
            <a:endParaRPr lang="en-GB" dirty="0"/>
          </a:p>
          <a:p>
            <a:r>
              <a:rPr lang="en-GB" dirty="0"/>
              <a:t>Participants were told they would see two scenes and hear a sentence. Their task was to choose which scene the sentence refers to (left or right).</a:t>
            </a:r>
          </a:p>
          <a:p>
            <a:endParaRPr lang="en-GB" dirty="0"/>
          </a:p>
          <a:p>
            <a:r>
              <a:rPr lang="en-GB" dirty="0"/>
              <a:t>Difference: </a:t>
            </a:r>
            <a:r>
              <a:rPr lang="en-GB" b="1" dirty="0"/>
              <a:t>Only instructed subjects are told about the function words (</a:t>
            </a:r>
            <a:r>
              <a:rPr lang="en-GB" b="1" dirty="0" err="1"/>
              <a:t>tha</a:t>
            </a:r>
            <a:r>
              <a:rPr lang="en-GB" b="1" dirty="0"/>
              <a:t>,  </a:t>
            </a:r>
            <a:r>
              <a:rPr lang="en-GB" b="1" dirty="0" err="1"/>
              <a:t>noo</a:t>
            </a:r>
            <a:r>
              <a:rPr lang="en-GB" b="1" dirty="0"/>
              <a:t>) and that these always precede shape words (nouns) and motion words (verbs).</a:t>
            </a:r>
          </a:p>
          <a:p>
            <a:endParaRPr lang="en-GB" dirty="0"/>
          </a:p>
        </p:txBody>
      </p:sp>
    </p:spTree>
    <p:custDataLst>
      <p:tags r:id="rId1"/>
    </p:custDataLst>
    <p:extLst>
      <p:ext uri="{BB962C8B-B14F-4D97-AF65-F5344CB8AC3E}">
        <p14:creationId xmlns:p14="http://schemas.microsoft.com/office/powerpoint/2010/main" val="86557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Procedure</a:t>
            </a:r>
          </a:p>
        </p:txBody>
      </p:sp>
      <p:sp>
        <p:nvSpPr>
          <p:cNvPr id="2" name="Subtitle 1"/>
          <p:cNvSpPr>
            <a:spLocks noGrp="1"/>
          </p:cNvSpPr>
          <p:nvPr>
            <p:ph type="body" sz="quarter" idx="14"/>
          </p:nvPr>
        </p:nvSpPr>
        <p:spPr>
          <a:prstGeom prst="rect">
            <a:avLst/>
          </a:prstGeom>
        </p:spPr>
        <p:txBody>
          <a:bodyPr/>
          <a:lstStyle/>
          <a:p>
            <a:pPr>
              <a:buNone/>
            </a:pPr>
            <a:r>
              <a:rPr lang="en-GB" i="1" dirty="0"/>
              <a:t>Cross-situational learning task</a:t>
            </a:r>
          </a:p>
          <a:p>
            <a:pPr marL="457200" indent="-457200"/>
            <a:r>
              <a:rPr lang="en-GB" dirty="0"/>
              <a:t>Twelve training blocks</a:t>
            </a:r>
          </a:p>
          <a:p>
            <a:pPr marL="857250" lvl="1" indent="-457200"/>
            <a:r>
              <a:rPr lang="en-GB" dirty="0"/>
              <a:t>24 trials each = 288 exposure trials.</a:t>
            </a:r>
          </a:p>
          <a:p>
            <a:pPr marL="457200" indent="-457200"/>
            <a:r>
              <a:rPr lang="en-GB" dirty="0"/>
              <a:t>Testing blocks (13 and 14): Noun and verb tests</a:t>
            </a:r>
          </a:p>
          <a:p>
            <a:pPr marL="457200" indent="-457200"/>
            <a:endParaRPr lang="en-GB" dirty="0"/>
          </a:p>
          <a:p>
            <a:pPr marL="0" indent="0">
              <a:buNone/>
            </a:pPr>
            <a:r>
              <a:rPr lang="en-GB" dirty="0"/>
              <a:t>Debriefing questionnaire after the final block</a:t>
            </a:r>
          </a:p>
          <a:p>
            <a:r>
              <a:rPr lang="en-GB" dirty="0"/>
              <a:t>Verbal reports as measure of awareness</a:t>
            </a:r>
          </a:p>
          <a:p>
            <a:r>
              <a:rPr lang="en-GB" dirty="0"/>
              <a:t>Lack of verbalization as criterion of implicitness (Reber, 1967)</a:t>
            </a:r>
          </a:p>
        </p:txBody>
      </p:sp>
    </p:spTree>
    <p:custDataLst>
      <p:tags r:id="rId1"/>
    </p:custDataLst>
    <p:extLst>
      <p:ext uri="{BB962C8B-B14F-4D97-AF65-F5344CB8AC3E}">
        <p14:creationId xmlns:p14="http://schemas.microsoft.com/office/powerpoint/2010/main" val="96339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Results: CSL task</a:t>
            </a:r>
            <a:endParaRPr lang="en-GB" sz="2800" dirty="0"/>
          </a:p>
        </p:txBody>
      </p:sp>
      <p:sp>
        <p:nvSpPr>
          <p:cNvPr id="2" name="Subtitle 1"/>
          <p:cNvSpPr>
            <a:spLocks noGrp="1"/>
          </p:cNvSpPr>
          <p:nvPr>
            <p:ph type="body" sz="quarter" idx="14"/>
          </p:nvPr>
        </p:nvSpPr>
        <p:spPr>
          <a:prstGeom prst="rect">
            <a:avLst/>
          </a:prstGeom>
        </p:spPr>
        <p:txBody>
          <a:bodyPr/>
          <a:lstStyle/>
          <a:p>
            <a:r>
              <a:rPr lang="en-GB" dirty="0"/>
              <a:t>Overall accuracy across 12 training blocks:</a:t>
            </a:r>
          </a:p>
          <a:p>
            <a:pPr lvl="1"/>
            <a:r>
              <a:rPr lang="en-GB" dirty="0"/>
              <a:t>Incidental group: 72%</a:t>
            </a:r>
          </a:p>
          <a:p>
            <a:pPr lvl="1"/>
            <a:r>
              <a:rPr lang="en-GB" dirty="0"/>
              <a:t>Intentional group: 83%</a:t>
            </a:r>
          </a:p>
          <a:p>
            <a:r>
              <a:rPr lang="en-GB" dirty="0"/>
              <a:t>Noun test:</a:t>
            </a:r>
          </a:p>
          <a:p>
            <a:pPr lvl="1"/>
            <a:r>
              <a:rPr lang="en-GB" dirty="0"/>
              <a:t>Incidental group: 83%</a:t>
            </a:r>
          </a:p>
          <a:p>
            <a:pPr lvl="1"/>
            <a:r>
              <a:rPr lang="en-GB" dirty="0"/>
              <a:t>Intentional group: 96%</a:t>
            </a:r>
          </a:p>
          <a:p>
            <a:r>
              <a:rPr lang="en-GB" dirty="0"/>
              <a:t>Verb test:</a:t>
            </a:r>
          </a:p>
          <a:p>
            <a:pPr lvl="1"/>
            <a:r>
              <a:rPr lang="en-GB" dirty="0"/>
              <a:t>Incidental group: 85%</a:t>
            </a:r>
          </a:p>
          <a:p>
            <a:pPr lvl="1"/>
            <a:r>
              <a:rPr lang="en-GB" dirty="0"/>
              <a:t>Intentional group: 96%</a:t>
            </a:r>
          </a:p>
        </p:txBody>
      </p:sp>
      <p:sp>
        <p:nvSpPr>
          <p:cNvPr id="4" name="Rectangle 3"/>
          <p:cNvSpPr/>
          <p:nvPr/>
        </p:nvSpPr>
        <p:spPr>
          <a:xfrm>
            <a:off x="5436096" y="3140968"/>
            <a:ext cx="3096344"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GB" dirty="0"/>
              <a:t>Clear learning effect in both groups, with intentional group sig outperforming incidental group in each case.</a:t>
            </a:r>
          </a:p>
        </p:txBody>
      </p:sp>
      <p:sp>
        <p:nvSpPr>
          <p:cNvPr id="5" name="TextBox 4"/>
          <p:cNvSpPr txBox="1"/>
          <p:nvPr/>
        </p:nvSpPr>
        <p:spPr>
          <a:xfrm>
            <a:off x="3707904" y="2484185"/>
            <a:ext cx="504056" cy="523220"/>
          </a:xfrm>
          <a:prstGeom prst="rect">
            <a:avLst/>
          </a:prstGeom>
          <a:noFill/>
        </p:spPr>
        <p:txBody>
          <a:bodyPr wrap="square" rtlCol="0">
            <a:spAutoFit/>
          </a:bodyPr>
          <a:lstStyle/>
          <a:p>
            <a:r>
              <a:rPr lang="en-US" sz="2800" dirty="0">
                <a:latin typeface="Arial" pitchFamily="34" charset="0"/>
                <a:cs typeface="Arial" pitchFamily="34" charset="0"/>
              </a:rPr>
              <a:t>*</a:t>
            </a:r>
          </a:p>
        </p:txBody>
      </p:sp>
      <p:sp>
        <p:nvSpPr>
          <p:cNvPr id="6" name="TextBox 5"/>
          <p:cNvSpPr txBox="1"/>
          <p:nvPr/>
        </p:nvSpPr>
        <p:spPr>
          <a:xfrm>
            <a:off x="3707904" y="3717032"/>
            <a:ext cx="504056" cy="523220"/>
          </a:xfrm>
          <a:prstGeom prst="rect">
            <a:avLst/>
          </a:prstGeom>
          <a:noFill/>
        </p:spPr>
        <p:txBody>
          <a:bodyPr wrap="square" rtlCol="0">
            <a:spAutoFit/>
          </a:bodyPr>
          <a:lstStyle/>
          <a:p>
            <a:r>
              <a:rPr lang="en-US" sz="2800" dirty="0">
                <a:latin typeface="Arial" pitchFamily="34" charset="0"/>
                <a:cs typeface="Arial" pitchFamily="34" charset="0"/>
              </a:rPr>
              <a:t>*</a:t>
            </a:r>
          </a:p>
        </p:txBody>
      </p:sp>
      <p:sp>
        <p:nvSpPr>
          <p:cNvPr id="7" name="TextBox 6"/>
          <p:cNvSpPr txBox="1"/>
          <p:nvPr/>
        </p:nvSpPr>
        <p:spPr>
          <a:xfrm>
            <a:off x="3707904" y="4994012"/>
            <a:ext cx="504056" cy="523220"/>
          </a:xfrm>
          <a:prstGeom prst="rect">
            <a:avLst/>
          </a:prstGeom>
          <a:noFill/>
        </p:spPr>
        <p:txBody>
          <a:bodyPr wrap="square" rtlCol="0">
            <a:spAutoFit/>
          </a:bodyPr>
          <a:lstStyle/>
          <a:p>
            <a:r>
              <a:rPr lang="en-US" sz="2800" dirty="0">
                <a:latin typeface="Arial" pitchFamily="34" charset="0"/>
                <a:cs typeface="Arial" pitchFamily="34" charset="0"/>
              </a:rPr>
              <a:t>*</a:t>
            </a:r>
          </a:p>
        </p:txBody>
      </p:sp>
    </p:spTree>
    <p:custDataLst>
      <p:tags r:id="rId1"/>
    </p:custDataLst>
    <p:extLst>
      <p:ext uri="{BB962C8B-B14F-4D97-AF65-F5344CB8AC3E}">
        <p14:creationId xmlns:p14="http://schemas.microsoft.com/office/powerpoint/2010/main" val="399052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Results: CSL task</a:t>
            </a:r>
            <a:endParaRPr lang="en-GB" sz="2800" dirty="0"/>
          </a:p>
        </p:txBody>
      </p:sp>
      <p:sp>
        <p:nvSpPr>
          <p:cNvPr id="12" name="Text Box 4"/>
          <p:cNvSpPr txBox="1">
            <a:spLocks noChangeArrowheads="1"/>
          </p:cNvSpPr>
          <p:nvPr/>
        </p:nvSpPr>
        <p:spPr bwMode="auto">
          <a:xfrm>
            <a:off x="4557837" y="2276872"/>
            <a:ext cx="230187" cy="234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sp>
        <p:nvSpPr>
          <p:cNvPr id="16" name="Subtitle 1"/>
          <p:cNvSpPr>
            <a:spLocks noGrp="1"/>
          </p:cNvSpPr>
          <p:nvPr>
            <p:ph type="body" sz="quarter" idx="14"/>
          </p:nvPr>
        </p:nvSpPr>
        <p:spPr>
          <a:xfrm>
            <a:off x="6444208" y="1844675"/>
            <a:ext cx="2376264" cy="4752975"/>
          </a:xfrm>
          <a:prstGeom prst="rect">
            <a:avLst/>
          </a:prstGeom>
        </p:spPr>
        <p:txBody>
          <a:bodyPr/>
          <a:lstStyle/>
          <a:p>
            <a:endParaRPr lang="en-GB" sz="1600" dirty="0"/>
          </a:p>
          <a:p>
            <a:r>
              <a:rPr lang="en-GB" sz="1600" dirty="0"/>
              <a:t>Incidental group:</a:t>
            </a:r>
            <a:br>
              <a:rPr lang="en-GB" sz="1600" dirty="0"/>
            </a:br>
            <a:r>
              <a:rPr lang="en-GB" sz="1600" dirty="0"/>
              <a:t>Sig above chance from block 7</a:t>
            </a:r>
          </a:p>
          <a:p>
            <a:r>
              <a:rPr lang="en-GB" sz="1600" dirty="0"/>
              <a:t>Intentional group:</a:t>
            </a:r>
            <a:br>
              <a:rPr lang="en-GB" sz="1600" dirty="0"/>
            </a:br>
            <a:r>
              <a:rPr lang="en-GB" sz="1600" dirty="0"/>
              <a:t>Sig above chance from block 4</a:t>
            </a:r>
          </a:p>
          <a:p>
            <a:r>
              <a:rPr lang="en-GB" sz="1600" dirty="0"/>
              <a:t>Significant difference btw groups from block 5.</a:t>
            </a:r>
          </a:p>
          <a:p>
            <a:r>
              <a:rPr lang="en-GB" sz="1600" u="sng" dirty="0"/>
              <a:t>Simply telling subjects about function words sig affects learning rate and ultimate attainment.</a:t>
            </a:r>
          </a:p>
          <a:p>
            <a:pPr>
              <a:buNone/>
            </a:pPr>
            <a:endParaRPr lang="en-GB" sz="1600" dirty="0"/>
          </a:p>
        </p:txBody>
      </p:sp>
      <p:graphicFrame>
        <p:nvGraphicFramePr>
          <p:cNvPr id="7" name="Chart 6"/>
          <p:cNvGraphicFramePr/>
          <p:nvPr>
            <p:extLst/>
          </p:nvPr>
        </p:nvGraphicFramePr>
        <p:xfrm>
          <a:off x="-36512" y="1988840"/>
          <a:ext cx="5904656" cy="37444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8707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Results: Verbal reports</a:t>
            </a:r>
          </a:p>
        </p:txBody>
      </p:sp>
      <p:sp>
        <p:nvSpPr>
          <p:cNvPr id="2" name="Subtitle 1"/>
          <p:cNvSpPr>
            <a:spLocks noGrp="1"/>
          </p:cNvSpPr>
          <p:nvPr>
            <p:ph type="body" sz="quarter" idx="14"/>
          </p:nvPr>
        </p:nvSpPr>
        <p:spPr>
          <a:prstGeom prst="rect">
            <a:avLst/>
          </a:prstGeom>
        </p:spPr>
        <p:txBody>
          <a:bodyPr/>
          <a:lstStyle/>
          <a:p>
            <a:pPr marL="0" indent="0">
              <a:buNone/>
            </a:pPr>
            <a:r>
              <a:rPr lang="en-GB" i="1" dirty="0"/>
              <a:t>Were participants aware of the function words and the role they played?</a:t>
            </a:r>
          </a:p>
          <a:p>
            <a:r>
              <a:rPr lang="en-GB" dirty="0"/>
              <a:t>Intentional group:</a:t>
            </a:r>
          </a:p>
          <a:p>
            <a:pPr lvl="1"/>
            <a:r>
              <a:rPr lang="en-GB" dirty="0"/>
              <a:t>Yes, of course. (We had told them.)</a:t>
            </a:r>
          </a:p>
          <a:p>
            <a:r>
              <a:rPr lang="en-GB" dirty="0"/>
              <a:t>Incidental group: </a:t>
            </a:r>
          </a:p>
          <a:p>
            <a:pPr lvl="1"/>
            <a:r>
              <a:rPr lang="en-GB" dirty="0"/>
              <a:t>Seven remained </a:t>
            </a:r>
            <a:r>
              <a:rPr lang="en-GB" u="sng" dirty="0"/>
              <a:t>unaware</a:t>
            </a:r>
            <a:r>
              <a:rPr lang="en-GB" dirty="0"/>
              <a:t> of the role of the function words.</a:t>
            </a:r>
          </a:p>
          <a:p>
            <a:pPr lvl="1"/>
            <a:r>
              <a:rPr lang="en-GB" dirty="0"/>
              <a:t>Seven subjects </a:t>
            </a:r>
            <a:r>
              <a:rPr lang="en-GB" u="sng" dirty="0"/>
              <a:t>aware</a:t>
            </a:r>
            <a:r>
              <a:rPr lang="en-GB" dirty="0"/>
              <a:t> of both function words and of the types of words with which they were associated.</a:t>
            </a:r>
          </a:p>
          <a:p>
            <a:pPr lvl="1"/>
            <a:r>
              <a:rPr lang="en-GB" dirty="0"/>
              <a:t>This explicit (conscious) knowledge was acquired as a result of exposure.</a:t>
            </a:r>
          </a:p>
        </p:txBody>
      </p:sp>
    </p:spTree>
    <p:custDataLst>
      <p:tags r:id="rId1"/>
    </p:custDataLst>
    <p:extLst>
      <p:ext uri="{BB962C8B-B14F-4D97-AF65-F5344CB8AC3E}">
        <p14:creationId xmlns:p14="http://schemas.microsoft.com/office/powerpoint/2010/main" val="218205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Results: Aware vs unaware subjects</a:t>
            </a:r>
          </a:p>
        </p:txBody>
      </p:sp>
      <p:sp>
        <p:nvSpPr>
          <p:cNvPr id="2" name="Subtitle 1"/>
          <p:cNvSpPr>
            <a:spLocks noGrp="1"/>
          </p:cNvSpPr>
          <p:nvPr>
            <p:ph type="body" sz="quarter" idx="14"/>
          </p:nvPr>
        </p:nvSpPr>
        <p:spPr>
          <a:prstGeom prst="rect">
            <a:avLst/>
          </a:prstGeom>
        </p:spPr>
        <p:txBody>
          <a:bodyPr/>
          <a:lstStyle/>
          <a:p>
            <a:pPr>
              <a:buNone/>
            </a:pPr>
            <a:r>
              <a:rPr lang="en-GB" i="1" dirty="0"/>
              <a:t>These are subjects from the incidental group.</a:t>
            </a:r>
          </a:p>
          <a:p>
            <a:r>
              <a:rPr lang="en-GB" dirty="0"/>
              <a:t>Overall accuracy across 12 training blocks:</a:t>
            </a:r>
          </a:p>
          <a:p>
            <a:pPr lvl="1"/>
            <a:r>
              <a:rPr lang="en-GB" dirty="0"/>
              <a:t>Unaware subjects: 66%</a:t>
            </a:r>
          </a:p>
          <a:p>
            <a:pPr lvl="1"/>
            <a:r>
              <a:rPr lang="en-GB" dirty="0"/>
              <a:t>Aware subjects: 80%</a:t>
            </a:r>
          </a:p>
          <a:p>
            <a:r>
              <a:rPr lang="en-GB" dirty="0"/>
              <a:t>Noun test:</a:t>
            </a:r>
          </a:p>
          <a:p>
            <a:pPr lvl="1"/>
            <a:r>
              <a:rPr lang="en-GB" dirty="0"/>
              <a:t>Unaware subjects: 79%</a:t>
            </a:r>
          </a:p>
          <a:p>
            <a:pPr lvl="1"/>
            <a:r>
              <a:rPr lang="en-GB" dirty="0"/>
              <a:t>Aware subjects: 89%</a:t>
            </a:r>
          </a:p>
          <a:p>
            <a:r>
              <a:rPr lang="en-GB" dirty="0"/>
              <a:t>Verb test:</a:t>
            </a:r>
          </a:p>
          <a:p>
            <a:pPr lvl="1"/>
            <a:r>
              <a:rPr lang="en-GB" dirty="0"/>
              <a:t>Unaware subjects: 84%</a:t>
            </a:r>
          </a:p>
          <a:p>
            <a:pPr lvl="1"/>
            <a:r>
              <a:rPr lang="en-GB" dirty="0"/>
              <a:t>Aware subjects: 87%</a:t>
            </a:r>
          </a:p>
        </p:txBody>
      </p:sp>
      <p:sp>
        <p:nvSpPr>
          <p:cNvPr id="7" name="Rectangle 6"/>
          <p:cNvSpPr/>
          <p:nvPr/>
        </p:nvSpPr>
        <p:spPr>
          <a:xfrm>
            <a:off x="5436096" y="3140968"/>
            <a:ext cx="288032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GB" dirty="0"/>
              <a:t>Clear learning effect in both subgroups, but no significant differences between groups.</a:t>
            </a:r>
          </a:p>
        </p:txBody>
      </p:sp>
      <p:sp>
        <p:nvSpPr>
          <p:cNvPr id="5" name="TextBox 4"/>
          <p:cNvSpPr txBox="1"/>
          <p:nvPr/>
        </p:nvSpPr>
        <p:spPr>
          <a:xfrm>
            <a:off x="6156176" y="4725144"/>
            <a:ext cx="1728192" cy="584775"/>
          </a:xfrm>
          <a:prstGeom prst="rect">
            <a:avLst/>
          </a:prstGeom>
          <a:noFill/>
        </p:spPr>
        <p:txBody>
          <a:bodyPr wrap="square" rtlCol="0">
            <a:spAutoFit/>
          </a:bodyPr>
          <a:lstStyle/>
          <a:p>
            <a:pPr algn="ctr"/>
            <a:r>
              <a:rPr lang="en-US" sz="3200" dirty="0"/>
              <a:t>But…</a:t>
            </a:r>
          </a:p>
        </p:txBody>
      </p:sp>
    </p:spTree>
    <p:custDataLst>
      <p:tags r:id="rId1"/>
    </p:custDataLst>
    <p:extLst>
      <p:ext uri="{BB962C8B-B14F-4D97-AF65-F5344CB8AC3E}">
        <p14:creationId xmlns:p14="http://schemas.microsoft.com/office/powerpoint/2010/main" val="265574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Statistical learning</a:t>
            </a:r>
          </a:p>
        </p:txBody>
      </p:sp>
      <p:sp>
        <p:nvSpPr>
          <p:cNvPr id="3" name="Text Placeholder 2"/>
          <p:cNvSpPr>
            <a:spLocks noGrp="1"/>
          </p:cNvSpPr>
          <p:nvPr>
            <p:ph type="body" sz="quarter" idx="14"/>
          </p:nvPr>
        </p:nvSpPr>
        <p:spPr>
          <a:xfrm>
            <a:off x="395288" y="1844675"/>
            <a:ext cx="4968800" cy="4752975"/>
          </a:xfrm>
        </p:spPr>
        <p:txBody>
          <a:bodyPr/>
          <a:lstStyle/>
          <a:p>
            <a:pPr marL="7938" lvl="0" indent="-7938">
              <a:buNone/>
            </a:pPr>
            <a:r>
              <a:rPr lang="en-GB" dirty="0"/>
              <a:t>Our ability to make use of statistical information in the environment to acquire (linguistic) knowledge.</a:t>
            </a:r>
          </a:p>
          <a:p>
            <a:pPr marL="7938" lvl="0" indent="-7938">
              <a:buNone/>
            </a:pPr>
            <a:endParaRPr lang="en-GB" dirty="0"/>
          </a:p>
        </p:txBody>
      </p:sp>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5674" y="1844824"/>
            <a:ext cx="3204798" cy="42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650482594"/>
      </p:ext>
    </p:extLst>
  </p:cSld>
  <p:clrMapOvr>
    <a:masterClrMapping/>
  </p:clrMapOvr>
  <p:transition advTm="5328"/>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Results: Aware vs unaware subjects</a:t>
            </a:r>
          </a:p>
        </p:txBody>
      </p:sp>
      <p:sp>
        <p:nvSpPr>
          <p:cNvPr id="16" name="Subtitle 1"/>
          <p:cNvSpPr>
            <a:spLocks noGrp="1"/>
          </p:cNvSpPr>
          <p:nvPr>
            <p:ph type="body" sz="quarter" idx="14"/>
          </p:nvPr>
        </p:nvSpPr>
        <p:spPr>
          <a:xfrm>
            <a:off x="6444208" y="1844675"/>
            <a:ext cx="2376264" cy="4752975"/>
          </a:xfrm>
          <a:prstGeom prst="rect">
            <a:avLst/>
          </a:prstGeom>
        </p:spPr>
        <p:txBody>
          <a:bodyPr/>
          <a:lstStyle/>
          <a:p>
            <a:endParaRPr lang="en-GB" sz="1600" dirty="0"/>
          </a:p>
          <a:p>
            <a:r>
              <a:rPr lang="en-GB" sz="1600" dirty="0"/>
              <a:t>Unaware subgroup:</a:t>
            </a:r>
            <a:br>
              <a:rPr lang="en-GB" sz="1600" dirty="0"/>
            </a:br>
            <a:r>
              <a:rPr lang="en-GB" sz="1600" dirty="0"/>
              <a:t>Sig above chance from block 8</a:t>
            </a:r>
          </a:p>
          <a:p>
            <a:r>
              <a:rPr lang="en-GB" sz="1600" dirty="0"/>
              <a:t>Aware subgroup:</a:t>
            </a:r>
            <a:br>
              <a:rPr lang="en-GB" sz="1600" dirty="0"/>
            </a:br>
            <a:r>
              <a:rPr lang="en-GB" sz="1600" dirty="0"/>
              <a:t>Sig above chance from block 5</a:t>
            </a:r>
          </a:p>
          <a:p>
            <a:r>
              <a:rPr lang="en-GB" sz="1600" dirty="0"/>
              <a:t>Significant difference btw subgroups btw blocks 3 and 7.</a:t>
            </a:r>
          </a:p>
          <a:p>
            <a:r>
              <a:rPr lang="en-GB" sz="1600" u="sng" dirty="0"/>
              <a:t>Exposure &gt; testing paradigms cannot capture the difference!</a:t>
            </a:r>
          </a:p>
        </p:txBody>
      </p:sp>
      <p:graphicFrame>
        <p:nvGraphicFramePr>
          <p:cNvPr id="5" name="Chart 4"/>
          <p:cNvGraphicFramePr/>
          <p:nvPr>
            <p:extLst/>
          </p:nvPr>
        </p:nvGraphicFramePr>
        <p:xfrm>
          <a:off x="179512" y="1916832"/>
          <a:ext cx="5943600" cy="4045585"/>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p:cNvSpPr txBox="1"/>
          <p:nvPr/>
        </p:nvSpPr>
        <p:spPr>
          <a:xfrm rot="16200000">
            <a:off x="-641879" y="3672291"/>
            <a:ext cx="1512168" cy="261611"/>
          </a:xfrm>
          <a:prstGeom prst="rect">
            <a:avLst/>
          </a:prstGeom>
          <a:noFill/>
        </p:spPr>
        <p:txBody>
          <a:bodyPr wrap="square" rtlCol="0">
            <a:spAutoFit/>
          </a:bodyPr>
          <a:lstStyle/>
          <a:p>
            <a:r>
              <a:rPr lang="en-GB" sz="1050" b="1" dirty="0">
                <a:latin typeface="Arial" panose="020B0604020202020204" pitchFamily="34" charset="0"/>
                <a:cs typeface="Arial" panose="020B0604020202020204" pitchFamily="34" charset="0"/>
              </a:rPr>
              <a:t>Proportion correct</a:t>
            </a:r>
          </a:p>
        </p:txBody>
      </p:sp>
    </p:spTree>
    <p:custDataLst>
      <p:tags r:id="rId1"/>
    </p:custDataLst>
    <p:extLst>
      <p:ext uri="{BB962C8B-B14F-4D97-AF65-F5344CB8AC3E}">
        <p14:creationId xmlns:p14="http://schemas.microsoft.com/office/powerpoint/2010/main" val="166505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Results: Aware vs unaware subjects</a:t>
            </a:r>
          </a:p>
        </p:txBody>
      </p:sp>
      <p:sp>
        <p:nvSpPr>
          <p:cNvPr id="16" name="Subtitle 1"/>
          <p:cNvSpPr>
            <a:spLocks noGrp="1"/>
          </p:cNvSpPr>
          <p:nvPr>
            <p:ph type="body" sz="quarter" idx="14"/>
          </p:nvPr>
        </p:nvSpPr>
        <p:spPr>
          <a:xfrm>
            <a:off x="6444208" y="1844675"/>
            <a:ext cx="2376264" cy="4752975"/>
          </a:xfrm>
          <a:prstGeom prst="rect">
            <a:avLst/>
          </a:prstGeom>
        </p:spPr>
        <p:txBody>
          <a:bodyPr/>
          <a:lstStyle/>
          <a:p>
            <a:endParaRPr lang="en-GB" sz="1600" dirty="0"/>
          </a:p>
          <a:p>
            <a:r>
              <a:rPr lang="en-GB" sz="1600" dirty="0"/>
              <a:t>Unaware subgroup:</a:t>
            </a:r>
            <a:br>
              <a:rPr lang="en-GB" sz="1600" dirty="0"/>
            </a:br>
            <a:r>
              <a:rPr lang="en-GB" sz="1600" dirty="0"/>
              <a:t>Sig above chance from block 8</a:t>
            </a:r>
          </a:p>
          <a:p>
            <a:r>
              <a:rPr lang="en-GB" sz="1600" dirty="0"/>
              <a:t>Aware subgroup:</a:t>
            </a:r>
            <a:br>
              <a:rPr lang="en-GB" sz="1600" dirty="0"/>
            </a:br>
            <a:r>
              <a:rPr lang="en-GB" sz="1600" dirty="0"/>
              <a:t>Sig above chance from block 5</a:t>
            </a:r>
          </a:p>
          <a:p>
            <a:r>
              <a:rPr lang="en-GB" sz="1600" dirty="0"/>
              <a:t>Significant difference btw subgroups btw blocks 3 and 7.</a:t>
            </a:r>
          </a:p>
          <a:p>
            <a:r>
              <a:rPr lang="en-GB" sz="1600" u="sng" dirty="0"/>
              <a:t>Subjects with explicit knowledge perform better.</a:t>
            </a:r>
          </a:p>
        </p:txBody>
      </p:sp>
      <p:graphicFrame>
        <p:nvGraphicFramePr>
          <p:cNvPr id="6" name="Chart 5"/>
          <p:cNvGraphicFramePr/>
          <p:nvPr>
            <p:extLst/>
          </p:nvPr>
        </p:nvGraphicFramePr>
        <p:xfrm>
          <a:off x="179512" y="1916832"/>
          <a:ext cx="5943600" cy="404558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rot="16200000">
            <a:off x="-641879" y="3672291"/>
            <a:ext cx="1512168" cy="261611"/>
          </a:xfrm>
          <a:prstGeom prst="rect">
            <a:avLst/>
          </a:prstGeom>
          <a:noFill/>
        </p:spPr>
        <p:txBody>
          <a:bodyPr wrap="square" rtlCol="0">
            <a:spAutoFit/>
          </a:bodyPr>
          <a:lstStyle/>
          <a:p>
            <a:r>
              <a:rPr lang="en-GB" sz="1050" b="1" dirty="0">
                <a:latin typeface="Arial" panose="020B0604020202020204" pitchFamily="34" charset="0"/>
                <a:cs typeface="Arial" panose="020B0604020202020204" pitchFamily="34" charset="0"/>
              </a:rPr>
              <a:t>Proportion correct</a:t>
            </a:r>
          </a:p>
        </p:txBody>
      </p:sp>
    </p:spTree>
    <p:extLst>
      <p:ext uri="{BB962C8B-B14F-4D97-AF65-F5344CB8AC3E}">
        <p14:creationId xmlns:p14="http://schemas.microsoft.com/office/powerpoint/2010/main" val="4173968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Summary	</a:t>
            </a:r>
          </a:p>
        </p:txBody>
      </p:sp>
      <p:sp>
        <p:nvSpPr>
          <p:cNvPr id="2" name="Subtitle 1"/>
          <p:cNvSpPr>
            <a:spLocks noGrp="1"/>
          </p:cNvSpPr>
          <p:nvPr>
            <p:ph type="body" sz="quarter" idx="14"/>
          </p:nvPr>
        </p:nvSpPr>
        <p:spPr>
          <a:xfrm>
            <a:off x="395288" y="1700808"/>
            <a:ext cx="8425184" cy="4752975"/>
          </a:xfrm>
          <a:prstGeom prst="rect">
            <a:avLst/>
          </a:prstGeom>
        </p:spPr>
        <p:txBody>
          <a:bodyPr/>
          <a:lstStyle/>
          <a:p>
            <a:pPr marL="228600" indent="-228600"/>
            <a:r>
              <a:rPr lang="en-GB" dirty="0"/>
              <a:t>Adult subjects can rapidly learn novel nouns and verbs without intending to, without feedback, and without becoming aware of the knowledge they have acquired.</a:t>
            </a:r>
          </a:p>
          <a:p>
            <a:pPr marL="228600" indent="-228600"/>
            <a:endParaRPr lang="en-GB" dirty="0"/>
          </a:p>
          <a:p>
            <a:pPr marL="228600" indent="-228600"/>
            <a:r>
              <a:rPr lang="en-GB" dirty="0"/>
              <a:t>Does explicit knowledge make a difference? Yes!</a:t>
            </a:r>
          </a:p>
          <a:p>
            <a:pPr marL="628650" lvl="1" indent="-228600"/>
            <a:r>
              <a:rPr lang="en-GB" sz="2000" dirty="0"/>
              <a:t>Simply telling subjects about the existence of function words significantly boosts (statistical) learning.</a:t>
            </a:r>
          </a:p>
          <a:p>
            <a:pPr marL="628650" lvl="1" indent="-228600"/>
            <a:r>
              <a:rPr lang="en-GB" sz="2000" dirty="0"/>
              <a:t>Incidental subjects who figured out the underlying “rule” outperform subjects who did not.</a:t>
            </a:r>
          </a:p>
        </p:txBody>
      </p:sp>
    </p:spTree>
    <p:custDataLst>
      <p:tags r:id="rId1"/>
    </p:custDataLst>
    <p:extLst>
      <p:ext uri="{BB962C8B-B14F-4D97-AF65-F5344CB8AC3E}">
        <p14:creationId xmlns:p14="http://schemas.microsoft.com/office/powerpoint/2010/main" val="170290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Summary	</a:t>
            </a:r>
          </a:p>
        </p:txBody>
      </p:sp>
      <p:sp>
        <p:nvSpPr>
          <p:cNvPr id="2" name="Subtitle 1"/>
          <p:cNvSpPr>
            <a:spLocks noGrp="1"/>
          </p:cNvSpPr>
          <p:nvPr>
            <p:ph type="body" sz="quarter" idx="14"/>
          </p:nvPr>
        </p:nvSpPr>
        <p:spPr>
          <a:xfrm>
            <a:off x="395288" y="1700808"/>
            <a:ext cx="8425184" cy="4752975"/>
          </a:xfrm>
          <a:prstGeom prst="rect">
            <a:avLst/>
          </a:prstGeom>
        </p:spPr>
        <p:txBody>
          <a:bodyPr/>
          <a:lstStyle/>
          <a:p>
            <a:pPr marL="228600" indent="-228600"/>
            <a:r>
              <a:rPr lang="en-GB" dirty="0"/>
              <a:t>Implicit-explicit interface</a:t>
            </a:r>
          </a:p>
          <a:p>
            <a:pPr marL="628650" lvl="1" indent="-228600"/>
            <a:r>
              <a:rPr lang="en-GB" dirty="0"/>
              <a:t>Impact of explicit knowledge on the implicit-statistical learning mechanism (</a:t>
            </a:r>
            <a:r>
              <a:rPr lang="en-GB" dirty="0" err="1"/>
              <a:t>cf</a:t>
            </a:r>
            <a:r>
              <a:rPr lang="en-GB" dirty="0"/>
              <a:t> intentional group)</a:t>
            </a:r>
          </a:p>
          <a:p>
            <a:pPr marL="628650" lvl="1" indent="-228600"/>
            <a:r>
              <a:rPr lang="en-GB" dirty="0"/>
              <a:t>How does explicit knowledge emerge as a result of implicit-statistical learning? (</a:t>
            </a:r>
            <a:r>
              <a:rPr lang="en-GB" dirty="0" err="1"/>
              <a:t>cf</a:t>
            </a:r>
            <a:r>
              <a:rPr lang="en-GB" dirty="0"/>
              <a:t> incidental-aware subgroup)</a:t>
            </a:r>
          </a:p>
          <a:p>
            <a:pPr marL="228600" indent="-228600"/>
            <a:endParaRPr lang="en-GB" dirty="0"/>
          </a:p>
          <a:p>
            <a:pPr marL="228600" indent="-228600"/>
            <a:r>
              <a:rPr lang="en-GB" dirty="0"/>
              <a:t>Methodological implications: Highlights benefits of comparing of exposure conditions and of adding of awareness measures</a:t>
            </a:r>
          </a:p>
        </p:txBody>
      </p:sp>
    </p:spTree>
    <p:custDataLst>
      <p:tags r:id="rId1"/>
    </p:custDataLst>
    <p:extLst>
      <p:ext uri="{BB962C8B-B14F-4D97-AF65-F5344CB8AC3E}">
        <p14:creationId xmlns:p14="http://schemas.microsoft.com/office/powerpoint/2010/main" val="392359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1740" y="3136613"/>
            <a:ext cx="4680520" cy="1077218"/>
          </a:xfrm>
          <a:prstGeom prst="rect">
            <a:avLst/>
          </a:prstGeom>
          <a:noFill/>
        </p:spPr>
        <p:txBody>
          <a:bodyPr wrap="square" rtlCol="0">
            <a:spAutoFit/>
          </a:bodyPr>
          <a:lstStyle/>
          <a:p>
            <a:pPr algn="ctr"/>
            <a:r>
              <a:rPr lang="en-GB" sz="3200" dirty="0">
                <a:solidFill>
                  <a:srgbClr val="B5121B"/>
                </a:solidFill>
              </a:rPr>
              <a:t>Part III: Conclusion and looking ahead</a:t>
            </a:r>
          </a:p>
        </p:txBody>
      </p:sp>
    </p:spTree>
    <p:extLst>
      <p:ext uri="{BB962C8B-B14F-4D97-AF65-F5344CB8AC3E}">
        <p14:creationId xmlns:p14="http://schemas.microsoft.com/office/powerpoint/2010/main" val="55698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What do these </a:t>
            </a:r>
            <a:r>
              <a:rPr lang="en-GB" dirty="0" err="1"/>
              <a:t>expts</a:t>
            </a:r>
            <a:r>
              <a:rPr lang="en-GB" dirty="0"/>
              <a:t> show?</a:t>
            </a:r>
            <a:endParaRPr lang="en-US" dirty="0"/>
          </a:p>
        </p:txBody>
      </p:sp>
      <p:sp>
        <p:nvSpPr>
          <p:cNvPr id="3" name="Text Placeholder 2"/>
          <p:cNvSpPr>
            <a:spLocks noGrp="1"/>
          </p:cNvSpPr>
          <p:nvPr>
            <p:ph type="body" sz="quarter" idx="14"/>
          </p:nvPr>
        </p:nvSpPr>
        <p:spPr/>
        <p:txBody>
          <a:bodyPr/>
          <a:lstStyle/>
          <a:p>
            <a:pPr marL="0" indent="0">
              <a:buNone/>
            </a:pPr>
            <a:r>
              <a:rPr lang="en-GB" dirty="0"/>
              <a:t>Adults can rapidly learn novel nouns, verbs, adjectives, marker words and basic syntactic patterns via cross-situational learning. </a:t>
            </a:r>
          </a:p>
          <a:p>
            <a:pPr lvl="0"/>
            <a:endParaRPr lang="en-GB" sz="2000" dirty="0"/>
          </a:p>
          <a:p>
            <a:pPr lvl="0"/>
            <a:r>
              <a:rPr lang="en-GB" sz="2000" dirty="0"/>
              <a:t>The results have been replicated in follow-up experiments.</a:t>
            </a:r>
          </a:p>
          <a:p>
            <a:pPr lvl="0"/>
            <a:r>
              <a:rPr lang="en-GB" sz="2000" dirty="0"/>
              <a:t>The results have been observed with natural languages (Japanese and Latin), from artificial to natural languages (e.g., Rebuschat et al, 2021, Cognition; Walker et al, 2017, under review, </a:t>
            </a:r>
            <a:r>
              <a:rPr lang="en-GB" sz="2000" dirty="0" err="1"/>
              <a:t>Wendebourg</a:t>
            </a:r>
            <a:r>
              <a:rPr lang="en-GB" sz="2000" dirty="0"/>
              <a:t> et al, under review).</a:t>
            </a:r>
          </a:p>
          <a:p>
            <a:pPr lvl="0"/>
            <a:r>
              <a:rPr lang="en-GB" sz="2000" dirty="0"/>
              <a:t>Knowledge is robust after 24 hours – and scores might improve, so a delayed post-test is advisable to ensure we are not underestimating how much is learned.</a:t>
            </a:r>
          </a:p>
          <a:p>
            <a:pPr lvl="0"/>
            <a:r>
              <a:rPr lang="en-GB" sz="2000" dirty="0"/>
              <a:t>This is not due to the dual-screen task; it works with single-screen, too (Rebuschat et al, under review).</a:t>
            </a:r>
          </a:p>
        </p:txBody>
      </p:sp>
    </p:spTree>
    <p:extLst>
      <p:ext uri="{BB962C8B-B14F-4D97-AF65-F5344CB8AC3E}">
        <p14:creationId xmlns:p14="http://schemas.microsoft.com/office/powerpoint/2010/main" val="3362840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What do these </a:t>
            </a:r>
            <a:r>
              <a:rPr lang="en-GB" dirty="0" err="1"/>
              <a:t>expts</a:t>
            </a:r>
            <a:r>
              <a:rPr lang="en-GB" dirty="0"/>
              <a:t> show?</a:t>
            </a:r>
            <a:endParaRPr lang="en-US" dirty="0"/>
          </a:p>
        </p:txBody>
      </p:sp>
      <p:sp>
        <p:nvSpPr>
          <p:cNvPr id="3" name="Text Placeholder 2"/>
          <p:cNvSpPr>
            <a:spLocks noGrp="1"/>
          </p:cNvSpPr>
          <p:nvPr>
            <p:ph type="body" sz="quarter" idx="14"/>
          </p:nvPr>
        </p:nvSpPr>
        <p:spPr/>
        <p:txBody>
          <a:bodyPr/>
          <a:lstStyle/>
          <a:p>
            <a:pPr marL="0" lvl="0" indent="0">
              <a:buNone/>
            </a:pPr>
            <a:r>
              <a:rPr lang="en-GB" dirty="0"/>
              <a:t>Explicit knowledge boosts learning rate and ultimate attainment.</a:t>
            </a:r>
          </a:p>
          <a:p>
            <a:pPr lvl="0"/>
            <a:endParaRPr lang="en-GB" sz="2000" dirty="0"/>
          </a:p>
          <a:p>
            <a:pPr lvl="0"/>
            <a:r>
              <a:rPr lang="en-GB" sz="2000" dirty="0"/>
              <a:t>But the candidate for intervention needs to be carefully selected. There is no need to focus on aspects of language that are readily acquired without explicit intervention</a:t>
            </a:r>
            <a:r>
              <a:rPr lang="en-GB" dirty="0"/>
              <a:t>.</a:t>
            </a:r>
          </a:p>
          <a:p>
            <a:pPr marL="0" indent="0">
              <a:buNone/>
            </a:pPr>
            <a:endParaRPr lang="en-GB" dirty="0"/>
          </a:p>
          <a:p>
            <a:pPr marL="0" indent="0">
              <a:buNone/>
            </a:pPr>
            <a:r>
              <a:rPr lang="en-GB" dirty="0"/>
              <a:t>Contrasting exposure conditions and measuring awareness can deepen our understanding of the mechanism(s) underlying language learning.</a:t>
            </a:r>
          </a:p>
          <a:p>
            <a:pPr marL="0" indent="0">
              <a:buNone/>
            </a:pPr>
            <a:endParaRPr lang="en-GB" dirty="0"/>
          </a:p>
          <a:p>
            <a:pPr lvl="0"/>
            <a:r>
              <a:rPr lang="en-GB" sz="2000" dirty="0"/>
              <a:t>Exposure condition matters. The relationship between exposure condition and type of acquired knowledge (implicit vs explicit) is complex.</a:t>
            </a:r>
          </a:p>
          <a:p>
            <a:endParaRPr lang="en-US" dirty="0"/>
          </a:p>
        </p:txBody>
      </p:sp>
    </p:spTree>
    <p:extLst>
      <p:ext uri="{BB962C8B-B14F-4D97-AF65-F5344CB8AC3E}">
        <p14:creationId xmlns:p14="http://schemas.microsoft.com/office/powerpoint/2010/main" val="1384045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What do these </a:t>
            </a:r>
            <a:r>
              <a:rPr lang="en-GB" dirty="0" err="1"/>
              <a:t>expts</a:t>
            </a:r>
            <a:r>
              <a:rPr lang="en-GB" dirty="0"/>
              <a:t> show?</a:t>
            </a:r>
            <a:endParaRPr lang="en-US" dirty="0"/>
          </a:p>
        </p:txBody>
      </p:sp>
      <p:sp>
        <p:nvSpPr>
          <p:cNvPr id="3" name="Text Placeholder 2"/>
          <p:cNvSpPr>
            <a:spLocks noGrp="1"/>
          </p:cNvSpPr>
          <p:nvPr>
            <p:ph type="body" sz="quarter" idx="14"/>
          </p:nvPr>
        </p:nvSpPr>
        <p:spPr/>
        <p:txBody>
          <a:bodyPr/>
          <a:lstStyle/>
          <a:p>
            <a:pPr marL="0" lvl="0" indent="0">
              <a:buNone/>
            </a:pPr>
            <a:r>
              <a:rPr lang="en-GB" dirty="0"/>
              <a:t>Engaging with different research communities can lead to novel paradigms that allow us to explore topics from a new angle.</a:t>
            </a:r>
            <a:endParaRPr lang="en-US" dirty="0"/>
          </a:p>
        </p:txBody>
      </p:sp>
      <p:grpSp>
        <p:nvGrpSpPr>
          <p:cNvPr id="13" name="Group 12">
            <a:extLst>
              <a:ext uri="{FF2B5EF4-FFF2-40B4-BE49-F238E27FC236}">
                <a16:creationId xmlns:a16="http://schemas.microsoft.com/office/drawing/2014/main" id="{B9F5FD5A-C6F6-1142-80C4-685884561014}"/>
              </a:ext>
            </a:extLst>
          </p:cNvPr>
          <p:cNvGrpSpPr>
            <a:grpSpLocks noChangeAspect="1"/>
          </p:cNvGrpSpPr>
          <p:nvPr/>
        </p:nvGrpSpPr>
        <p:grpSpPr>
          <a:xfrm>
            <a:off x="1152360" y="2924944"/>
            <a:ext cx="6660000" cy="3526600"/>
            <a:chOff x="251520" y="1772816"/>
            <a:chExt cx="8496944" cy="4499314"/>
          </a:xfrm>
        </p:grpSpPr>
        <p:grpSp>
          <p:nvGrpSpPr>
            <p:cNvPr id="4" name="Group 3">
              <a:extLst>
                <a:ext uri="{FF2B5EF4-FFF2-40B4-BE49-F238E27FC236}">
                  <a16:creationId xmlns:a16="http://schemas.microsoft.com/office/drawing/2014/main" id="{84CB1AD0-BF3F-EB41-A0A2-60155ECF7F1D}"/>
                </a:ext>
              </a:extLst>
            </p:cNvPr>
            <p:cNvGrpSpPr/>
            <p:nvPr/>
          </p:nvGrpSpPr>
          <p:grpSpPr>
            <a:xfrm>
              <a:off x="251520" y="1772816"/>
              <a:ext cx="6065832" cy="1530259"/>
              <a:chOff x="954440" y="2746610"/>
              <a:chExt cx="6065832" cy="1530259"/>
            </a:xfrm>
          </p:grpSpPr>
          <p:sp>
            <p:nvSpPr>
              <p:cNvPr id="5" name="Text Placeholder 2">
                <a:extLst>
                  <a:ext uri="{FF2B5EF4-FFF2-40B4-BE49-F238E27FC236}">
                    <a16:creationId xmlns:a16="http://schemas.microsoft.com/office/drawing/2014/main" id="{627DE5C7-50FA-9646-B9D9-8C28565918B1}"/>
                  </a:ext>
                </a:extLst>
              </p:cNvPr>
              <p:cNvSpPr txBox="1">
                <a:spLocks/>
              </p:cNvSpPr>
              <p:nvPr/>
            </p:nvSpPr>
            <p:spPr>
              <a:xfrm>
                <a:off x="2267744" y="2818616"/>
                <a:ext cx="4752528" cy="1368152"/>
              </a:xfrm>
              <a:prstGeom prst="rect">
                <a:avLst/>
              </a:prstGeom>
            </p:spPr>
            <p:txBody>
              <a:bodyPr vert="horz"/>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666666"/>
                    </a:solidFill>
                    <a:effectLst/>
                    <a:uLnTx/>
                    <a:uFillTx/>
                    <a:latin typeface="+mn-lt"/>
                    <a:ea typeface="+mn-ea"/>
                    <a:cs typeface="+mn-cs"/>
                  </a:rPr>
                  <a:t>Implicit learning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666666"/>
                    </a:solidFill>
                    <a:effectLst/>
                    <a:uLnTx/>
                    <a:uFillTx/>
                    <a:latin typeface="+mn-lt"/>
                    <a:ea typeface="+mn-ea"/>
                    <a:cs typeface="+mn-cs"/>
                  </a:rPr>
                  <a:t>Reber (1967, 1969) onwards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b="0" i="0" u="none" strike="noStrike" kern="1200" cap="none" spc="0" normalizeH="0" baseline="0" noProof="0" dirty="0">
                  <a:ln>
                    <a:noFill/>
                  </a:ln>
                  <a:solidFill>
                    <a:srgbClr val="666666"/>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b="0" i="0" u="none" strike="noStrike" kern="1200" cap="none" spc="0" normalizeH="0" baseline="0" noProof="0" dirty="0">
                  <a:ln>
                    <a:noFill/>
                  </a:ln>
                  <a:solidFill>
                    <a:srgbClr val="666666"/>
                  </a:solidFill>
                  <a:effectLst/>
                  <a:uLnTx/>
                  <a:uFillTx/>
                  <a:latin typeface="+mn-lt"/>
                  <a:ea typeface="+mn-ea"/>
                  <a:cs typeface="+mn-cs"/>
                </a:endParaRPr>
              </a:p>
            </p:txBody>
          </p:sp>
          <p:pic>
            <p:nvPicPr>
              <p:cNvPr id="6" name="Picture 2">
                <a:extLst>
                  <a:ext uri="{FF2B5EF4-FFF2-40B4-BE49-F238E27FC236}">
                    <a16:creationId xmlns:a16="http://schemas.microsoft.com/office/drawing/2014/main" id="{877B07A0-D670-1E44-9B56-2692A179A8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440" y="2746610"/>
                <a:ext cx="1097280" cy="1530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oup 6">
              <a:extLst>
                <a:ext uri="{FF2B5EF4-FFF2-40B4-BE49-F238E27FC236}">
                  <a16:creationId xmlns:a16="http://schemas.microsoft.com/office/drawing/2014/main" id="{A9265F95-14ED-6146-BBD5-3E4E848A31F2}"/>
                </a:ext>
              </a:extLst>
            </p:cNvPr>
            <p:cNvGrpSpPr/>
            <p:nvPr/>
          </p:nvGrpSpPr>
          <p:grpSpPr>
            <a:xfrm>
              <a:off x="2123728" y="3086452"/>
              <a:ext cx="6624736" cy="1454458"/>
              <a:chOff x="1026448" y="4108865"/>
              <a:chExt cx="6624736" cy="1454458"/>
            </a:xfrm>
          </p:grpSpPr>
          <p:sp>
            <p:nvSpPr>
              <p:cNvPr id="8" name="Rectangle 7">
                <a:extLst>
                  <a:ext uri="{FF2B5EF4-FFF2-40B4-BE49-F238E27FC236}">
                    <a16:creationId xmlns:a16="http://schemas.microsoft.com/office/drawing/2014/main" id="{6FEC3B5A-BCC0-644A-861E-93BA1DEDD0CF}"/>
                  </a:ext>
                </a:extLst>
              </p:cNvPr>
              <p:cNvSpPr/>
              <p:nvPr/>
            </p:nvSpPr>
            <p:spPr>
              <a:xfrm>
                <a:off x="2394600" y="4255779"/>
                <a:ext cx="5256584" cy="863869"/>
              </a:xfrm>
              <a:prstGeom prst="rect">
                <a:avLst/>
              </a:prstGeom>
            </p:spPr>
            <p:txBody>
              <a:bodyPr wrap="square">
                <a:spAutoFit/>
              </a:bodyPr>
              <a:lstStyle/>
              <a:p>
                <a:r>
                  <a:rPr lang="en-US" sz="2000" dirty="0">
                    <a:solidFill>
                      <a:srgbClr val="666666"/>
                    </a:solidFill>
                  </a:rPr>
                  <a:t>Statistical learning</a:t>
                </a:r>
              </a:p>
              <a:p>
                <a:pPr marL="342900" indent="-342900">
                  <a:buFont typeface="Arial" panose="020B0604020202020204" pitchFamily="34" charset="0"/>
                  <a:buChar char="•"/>
                </a:pPr>
                <a:r>
                  <a:rPr lang="en-US" dirty="0">
                    <a:solidFill>
                      <a:srgbClr val="666666"/>
                    </a:solidFill>
                  </a:rPr>
                  <a:t>Saffran, </a:t>
                </a:r>
                <a:r>
                  <a:rPr lang="en-US" dirty="0" err="1">
                    <a:solidFill>
                      <a:srgbClr val="666666"/>
                    </a:solidFill>
                  </a:rPr>
                  <a:t>Aslin</a:t>
                </a:r>
                <a:r>
                  <a:rPr lang="en-US" dirty="0">
                    <a:solidFill>
                      <a:srgbClr val="666666"/>
                    </a:solidFill>
                  </a:rPr>
                  <a:t>, and Newport (1996)</a:t>
                </a:r>
              </a:p>
            </p:txBody>
          </p:sp>
          <p:pic>
            <p:nvPicPr>
              <p:cNvPr id="9" name="Picture 2">
                <a:extLst>
                  <a:ext uri="{FF2B5EF4-FFF2-40B4-BE49-F238E27FC236}">
                    <a16:creationId xmlns:a16="http://schemas.microsoft.com/office/drawing/2014/main" id="{D77300FC-D598-954C-BCE0-4AC0D44364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448" y="4108865"/>
                <a:ext cx="1097280" cy="14544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Group 9">
              <a:extLst>
                <a:ext uri="{FF2B5EF4-FFF2-40B4-BE49-F238E27FC236}">
                  <a16:creationId xmlns:a16="http://schemas.microsoft.com/office/drawing/2014/main" id="{886ED46F-F60C-C04E-BE94-C9E65DE1EACD}"/>
                </a:ext>
              </a:extLst>
            </p:cNvPr>
            <p:cNvGrpSpPr/>
            <p:nvPr/>
          </p:nvGrpSpPr>
          <p:grpSpPr>
            <a:xfrm>
              <a:off x="395536" y="4831972"/>
              <a:ext cx="6336704" cy="1440158"/>
              <a:chOff x="954440" y="2349382"/>
              <a:chExt cx="6065832" cy="1440158"/>
            </a:xfrm>
          </p:grpSpPr>
          <p:sp>
            <p:nvSpPr>
              <p:cNvPr id="11" name="Text Placeholder 2">
                <a:extLst>
                  <a:ext uri="{FF2B5EF4-FFF2-40B4-BE49-F238E27FC236}">
                    <a16:creationId xmlns:a16="http://schemas.microsoft.com/office/drawing/2014/main" id="{34CF2DDA-E775-1742-B31E-09283E5DE7B2}"/>
                  </a:ext>
                </a:extLst>
              </p:cNvPr>
              <p:cNvSpPr txBox="1">
                <a:spLocks/>
              </p:cNvSpPr>
              <p:nvPr/>
            </p:nvSpPr>
            <p:spPr>
              <a:xfrm>
                <a:off x="2267744" y="2421388"/>
                <a:ext cx="4752528" cy="1368152"/>
              </a:xfrm>
              <a:prstGeom prst="rect">
                <a:avLst/>
              </a:prstGeom>
            </p:spPr>
            <p:txBody>
              <a:bodyPr vert="horz"/>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666666"/>
                    </a:solidFill>
                    <a:effectLst/>
                    <a:uLnTx/>
                    <a:uFillTx/>
                    <a:latin typeface="+mn-lt"/>
                    <a:ea typeface="+mn-ea"/>
                    <a:cs typeface="+mn-cs"/>
                  </a:rPr>
                  <a:t>Second language acquisition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666666"/>
                    </a:solidFill>
                    <a:effectLst/>
                    <a:uLnTx/>
                    <a:uFillTx/>
                    <a:latin typeface="+mn-lt"/>
                    <a:ea typeface="+mn-ea"/>
                    <a:cs typeface="+mn-cs"/>
                  </a:rPr>
                  <a:t>Krashen (1979), Bialystok (1978) onwards</a:t>
                </a:r>
              </a:p>
              <a:p>
                <a:pPr marR="0" lvl="1" algn="l" defTabSz="914400" rtl="0" eaLnBrk="1" fontAlgn="auto" latinLnBrk="0" hangingPunct="1">
                  <a:lnSpc>
                    <a:spcPct val="100000"/>
                  </a:lnSpc>
                  <a:spcBef>
                    <a:spcPct val="20000"/>
                  </a:spcBef>
                  <a:spcAft>
                    <a:spcPts val="0"/>
                  </a:spcAft>
                  <a:buClrTx/>
                  <a:buSzTx/>
                  <a:tabLst/>
                  <a:defRPr/>
                </a:pPr>
                <a:endParaRPr kumimoji="0" lang="en-US" b="0" i="0" u="none" strike="noStrike" kern="1200" cap="none" spc="0" normalizeH="0" baseline="0" noProof="0" dirty="0">
                  <a:ln>
                    <a:noFill/>
                  </a:ln>
                  <a:solidFill>
                    <a:srgbClr val="666666"/>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b="0" i="0" u="none" strike="noStrike" kern="1200" cap="none" spc="0" normalizeH="0" baseline="0" noProof="0" dirty="0">
                  <a:ln>
                    <a:noFill/>
                  </a:ln>
                  <a:solidFill>
                    <a:srgbClr val="666666"/>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b="0" i="0" u="none" strike="noStrike" kern="1200" cap="none" spc="0" normalizeH="0" baseline="0" noProof="0" dirty="0">
                  <a:ln>
                    <a:noFill/>
                  </a:ln>
                  <a:solidFill>
                    <a:srgbClr val="666666"/>
                  </a:solidFill>
                  <a:effectLst/>
                  <a:uLnTx/>
                  <a:uFillTx/>
                  <a:latin typeface="+mn-lt"/>
                  <a:ea typeface="+mn-ea"/>
                  <a:cs typeface="+mn-cs"/>
                </a:endParaRPr>
              </a:p>
            </p:txBody>
          </p:sp>
          <p:pic>
            <p:nvPicPr>
              <p:cNvPr id="12" name="Picture 2">
                <a:extLst>
                  <a:ext uri="{FF2B5EF4-FFF2-40B4-BE49-F238E27FC236}">
                    <a16:creationId xmlns:a16="http://schemas.microsoft.com/office/drawing/2014/main" id="{0229D398-325B-1D45-928A-3D4C7E333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440" y="2349382"/>
                <a:ext cx="963476" cy="13436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3610956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1740" y="3136613"/>
            <a:ext cx="4680520" cy="584775"/>
          </a:xfrm>
          <a:prstGeom prst="rect">
            <a:avLst/>
          </a:prstGeom>
          <a:noFill/>
        </p:spPr>
        <p:txBody>
          <a:bodyPr wrap="square" rtlCol="0">
            <a:spAutoFit/>
          </a:bodyPr>
          <a:lstStyle/>
          <a:p>
            <a:pPr algn="ctr"/>
            <a:r>
              <a:rPr lang="en-GB" sz="3200" dirty="0">
                <a:solidFill>
                  <a:srgbClr val="B5121B"/>
                </a:solidFill>
              </a:rPr>
              <a:t>Questions?</a:t>
            </a:r>
          </a:p>
        </p:txBody>
      </p:sp>
    </p:spTree>
    <p:extLst>
      <p:ext uri="{BB962C8B-B14F-4D97-AF65-F5344CB8AC3E}">
        <p14:creationId xmlns:p14="http://schemas.microsoft.com/office/powerpoint/2010/main" val="3701844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FF76973-B244-6449-8476-126472B65FAB}"/>
              </a:ext>
            </a:extLst>
          </p:cNvPr>
          <p:cNvGrpSpPr/>
          <p:nvPr/>
        </p:nvGrpSpPr>
        <p:grpSpPr>
          <a:xfrm>
            <a:off x="2231740" y="2636912"/>
            <a:ext cx="4680520" cy="2520280"/>
            <a:chOff x="2231740" y="2636912"/>
            <a:chExt cx="4680520" cy="2520280"/>
          </a:xfrm>
        </p:grpSpPr>
        <p:sp>
          <p:nvSpPr>
            <p:cNvPr id="3" name="TextBox 2"/>
            <p:cNvSpPr txBox="1"/>
            <p:nvPr/>
          </p:nvSpPr>
          <p:spPr>
            <a:xfrm>
              <a:off x="2231740" y="2636912"/>
              <a:ext cx="4680520" cy="1323439"/>
            </a:xfrm>
            <a:prstGeom prst="rect">
              <a:avLst/>
            </a:prstGeom>
            <a:noFill/>
          </p:spPr>
          <p:txBody>
            <a:bodyPr wrap="square" rtlCol="0">
              <a:spAutoFit/>
            </a:bodyPr>
            <a:lstStyle/>
            <a:p>
              <a:pPr algn="ctr"/>
              <a:r>
                <a:rPr lang="en-GB" sz="3200" dirty="0">
                  <a:solidFill>
                    <a:srgbClr val="B5121B"/>
                  </a:solidFill>
                </a:rPr>
                <a:t>Experiment 2 – if time</a:t>
              </a:r>
            </a:p>
            <a:p>
              <a:pPr algn="ctr"/>
              <a:r>
                <a:rPr lang="en-GB" sz="2400" dirty="0">
                  <a:solidFill>
                    <a:srgbClr val="B5121B"/>
                  </a:solidFill>
                </a:rPr>
                <a:t>Rebuschat, </a:t>
              </a:r>
              <a:r>
                <a:rPr lang="en-GB" sz="2400" dirty="0" err="1">
                  <a:solidFill>
                    <a:srgbClr val="B5121B"/>
                  </a:solidFill>
                </a:rPr>
                <a:t>Schoetensack</a:t>
              </a:r>
              <a:r>
                <a:rPr lang="en-GB" sz="2400" dirty="0">
                  <a:solidFill>
                    <a:srgbClr val="B5121B"/>
                  </a:solidFill>
                </a:rPr>
                <a:t>, &amp; Monaghan (2021, Cognition)</a:t>
              </a:r>
            </a:p>
          </p:txBody>
        </p:sp>
        <p:pic>
          <p:nvPicPr>
            <p:cNvPr id="4" name="Picture 36" descr="15732006_l"/>
            <p:cNvPicPr>
              <a:picLocks noChangeAspect="1" noChangeArrowheads="1"/>
            </p:cNvPicPr>
            <p:nvPr/>
          </p:nvPicPr>
          <p:blipFill>
            <a:blip r:embed="rId2" cstate="print">
              <a:clrChange>
                <a:clrFrom>
                  <a:srgbClr val="FFFFFF"/>
                </a:clrFrom>
                <a:clrTo>
                  <a:srgbClr val="FFFFFF">
                    <a:alpha val="0"/>
                  </a:srgbClr>
                </a:clrTo>
              </a:clrChange>
              <a:lum bright="-10000"/>
            </a:blip>
            <a:srcRect/>
            <a:stretch>
              <a:fillRect/>
            </a:stretch>
          </p:blipFill>
          <p:spPr bwMode="auto">
            <a:xfrm>
              <a:off x="4283968" y="4221088"/>
              <a:ext cx="936104" cy="936104"/>
            </a:xfrm>
            <a:prstGeom prst="rect">
              <a:avLst/>
            </a:prstGeom>
            <a:noFill/>
          </p:spPr>
        </p:pic>
      </p:grpSp>
    </p:spTree>
    <p:extLst>
      <p:ext uri="{BB962C8B-B14F-4D97-AF65-F5344CB8AC3E}">
        <p14:creationId xmlns:p14="http://schemas.microsoft.com/office/powerpoint/2010/main" val="1132955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Saffran</a:t>
            </a:r>
            <a:r>
              <a:rPr lang="en-US" dirty="0"/>
              <a:t> et al. (1996)</a:t>
            </a:r>
          </a:p>
        </p:txBody>
      </p:sp>
      <p:sp>
        <p:nvSpPr>
          <p:cNvPr id="3" name="Text Placeholder 2"/>
          <p:cNvSpPr>
            <a:spLocks noGrp="1"/>
          </p:cNvSpPr>
          <p:nvPr>
            <p:ph type="body" sz="quarter" idx="14"/>
          </p:nvPr>
        </p:nvSpPr>
        <p:spPr/>
        <p:txBody>
          <a:bodyPr/>
          <a:lstStyle/>
          <a:p>
            <a:r>
              <a:rPr lang="en-US" dirty="0"/>
              <a:t>Participants: Eight-month-old infants</a:t>
            </a:r>
          </a:p>
          <a:p>
            <a:r>
              <a:rPr lang="en-US" dirty="0"/>
              <a:t>Artificial words: </a:t>
            </a:r>
            <a:r>
              <a:rPr lang="en-US" i="1" dirty="0" err="1"/>
              <a:t>pabiku</a:t>
            </a:r>
            <a:r>
              <a:rPr lang="en-US" dirty="0"/>
              <a:t>, </a:t>
            </a:r>
            <a:r>
              <a:rPr lang="en-US" i="1" dirty="0" err="1"/>
              <a:t>tibudo</a:t>
            </a:r>
            <a:r>
              <a:rPr lang="en-US" dirty="0"/>
              <a:t>, </a:t>
            </a:r>
            <a:r>
              <a:rPr lang="en-US" i="1" dirty="0" err="1"/>
              <a:t>golatu</a:t>
            </a:r>
            <a:r>
              <a:rPr lang="en-US" dirty="0"/>
              <a:t>, </a:t>
            </a:r>
            <a:r>
              <a:rPr lang="en-US" i="1" dirty="0" err="1"/>
              <a:t>daropi</a:t>
            </a:r>
            <a:endParaRPr lang="en-US" i="1" dirty="0"/>
          </a:p>
          <a:p>
            <a:r>
              <a:rPr lang="en-US" dirty="0"/>
              <a:t>Exposure: </a:t>
            </a:r>
            <a:r>
              <a:rPr lang="en-US" u="sng" dirty="0"/>
              <a:t>Two mins </a:t>
            </a:r>
            <a:r>
              <a:rPr lang="en-US" dirty="0"/>
              <a:t>of continuous speech stream (pseudowords repeated in random </a:t>
            </a:r>
            <a:r>
              <a:rPr lang="en-US" dirty="0" err="1"/>
              <a:t>oder</a:t>
            </a:r>
            <a:r>
              <a:rPr lang="en-US" dirty="0"/>
              <a:t>)</a:t>
            </a:r>
          </a:p>
          <a:p>
            <a:pPr marL="0" indent="0" algn="ctr">
              <a:buNone/>
            </a:pPr>
            <a:endParaRPr lang="en-US" i="1" dirty="0"/>
          </a:p>
          <a:p>
            <a:pPr marL="0" indent="0" algn="ctr">
              <a:buNone/>
            </a:pPr>
            <a:r>
              <a:rPr lang="en-US" i="1" dirty="0" err="1"/>
              <a:t>bidakupadotigolabubidaku</a:t>
            </a:r>
            <a:r>
              <a:rPr lang="en-US" i="1" dirty="0"/>
              <a:t>…</a:t>
            </a:r>
          </a:p>
          <a:p>
            <a:pPr marL="0" indent="0" algn="ctr">
              <a:buNone/>
            </a:pPr>
            <a:endParaRPr lang="en-US" i="1" dirty="0"/>
          </a:p>
          <a:p>
            <a:pPr marL="0" indent="0" algn="ctr">
              <a:buNone/>
            </a:pPr>
            <a:endParaRPr lang="en-US" i="1" dirty="0"/>
          </a:p>
          <a:p>
            <a:pPr marL="0" indent="0" algn="ctr">
              <a:buNone/>
            </a:pPr>
            <a:endParaRPr lang="en-US" i="1" dirty="0"/>
          </a:p>
          <a:p>
            <a:pPr marL="0" indent="0" algn="ctr">
              <a:buNone/>
            </a:pPr>
            <a:endParaRPr lang="en-US" i="1" dirty="0"/>
          </a:p>
        </p:txBody>
      </p:sp>
    </p:spTree>
    <p:extLst>
      <p:ext uri="{BB962C8B-B14F-4D97-AF65-F5344CB8AC3E}">
        <p14:creationId xmlns:p14="http://schemas.microsoft.com/office/powerpoint/2010/main" val="4260620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Experiment 2</a:t>
            </a:r>
          </a:p>
        </p:txBody>
      </p:sp>
      <p:sp>
        <p:nvSpPr>
          <p:cNvPr id="2" name="Subtitle 1"/>
          <p:cNvSpPr>
            <a:spLocks noGrp="1"/>
          </p:cNvSpPr>
          <p:nvPr>
            <p:ph type="body" sz="quarter" idx="14"/>
          </p:nvPr>
        </p:nvSpPr>
        <p:spPr>
          <a:prstGeom prst="rect">
            <a:avLst/>
          </a:prstGeom>
        </p:spPr>
        <p:txBody>
          <a:bodyPr/>
          <a:lstStyle/>
          <a:p>
            <a:pPr marL="0" lvl="0" indent="4763">
              <a:buNone/>
            </a:pPr>
            <a:r>
              <a:rPr lang="en-GB" dirty="0"/>
              <a:t>Experiment 1 (as well as Monaghan et al., 2015) showed that adults can learn different types of content words (here, nouns and verbs) simultaneously from cross-situational statistics.</a:t>
            </a:r>
          </a:p>
          <a:p>
            <a:pPr marL="0" lvl="0" indent="4763">
              <a:buNone/>
            </a:pPr>
            <a:endParaRPr lang="en-GB" dirty="0"/>
          </a:p>
          <a:p>
            <a:pPr marL="0" lvl="0" indent="4763">
              <a:buNone/>
            </a:pPr>
            <a:r>
              <a:rPr lang="en-GB" dirty="0"/>
              <a:t>But what about other lexical items like function words? And what about syntax?</a:t>
            </a:r>
          </a:p>
          <a:p>
            <a:pPr marL="0" lvl="0" indent="4763">
              <a:buNone/>
            </a:pPr>
            <a:endParaRPr lang="en-GB" dirty="0"/>
          </a:p>
          <a:p>
            <a:pPr marL="0" lvl="0" indent="4763">
              <a:buNone/>
            </a:pPr>
            <a:r>
              <a:rPr lang="en-GB" dirty="0"/>
              <a:t>Can we learn words (nouns, verbs, adjectives, function words) and syntax simultaneously via cross-situational learning?</a:t>
            </a:r>
          </a:p>
        </p:txBody>
      </p:sp>
    </p:spTree>
    <p:custDataLst>
      <p:tags r:id="rId1"/>
    </p:custDataLst>
    <p:extLst>
      <p:ext uri="{BB962C8B-B14F-4D97-AF65-F5344CB8AC3E}">
        <p14:creationId xmlns:p14="http://schemas.microsoft.com/office/powerpoint/2010/main" val="326584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Participants</a:t>
            </a:r>
          </a:p>
        </p:txBody>
      </p:sp>
      <p:sp>
        <p:nvSpPr>
          <p:cNvPr id="2" name="Subtitle 1"/>
          <p:cNvSpPr>
            <a:spLocks noGrp="1"/>
          </p:cNvSpPr>
          <p:nvPr>
            <p:ph type="body" sz="quarter" idx="14"/>
          </p:nvPr>
        </p:nvSpPr>
        <p:spPr>
          <a:prstGeom prst="rect">
            <a:avLst/>
          </a:prstGeom>
        </p:spPr>
        <p:txBody>
          <a:bodyPr/>
          <a:lstStyle/>
          <a:p>
            <a:pPr marL="0" indent="0">
              <a:buNone/>
            </a:pPr>
            <a:r>
              <a:rPr lang="en-GB" dirty="0"/>
              <a:t>Twenty NS of English</a:t>
            </a:r>
          </a:p>
          <a:p>
            <a:r>
              <a:rPr lang="en-GB" dirty="0"/>
              <a:t>No background in Japanese or any other VF language</a:t>
            </a:r>
          </a:p>
          <a:p>
            <a:r>
              <a:rPr lang="en-GB" dirty="0"/>
              <a:t>Mean age: 20.3 years (range 20-28)</a:t>
            </a:r>
          </a:p>
        </p:txBody>
      </p:sp>
    </p:spTree>
    <p:extLst>
      <p:ext uri="{BB962C8B-B14F-4D97-AF65-F5344CB8AC3E}">
        <p14:creationId xmlns:p14="http://schemas.microsoft.com/office/powerpoint/2010/main" val="691023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Novel artificial language</a:t>
            </a:r>
          </a:p>
        </p:txBody>
      </p:sp>
      <p:sp>
        <p:nvSpPr>
          <p:cNvPr id="2" name="Subtitle 1"/>
          <p:cNvSpPr>
            <a:spLocks noGrp="1"/>
          </p:cNvSpPr>
          <p:nvPr>
            <p:ph type="body" sz="quarter" idx="14"/>
          </p:nvPr>
        </p:nvSpPr>
        <p:spPr>
          <a:prstGeom prst="rect">
            <a:avLst/>
          </a:prstGeom>
        </p:spPr>
        <p:txBody>
          <a:bodyPr/>
          <a:lstStyle/>
          <a:p>
            <a:pPr marL="0" indent="396875"/>
            <a:endParaRPr lang="en-GB" dirty="0"/>
          </a:p>
          <a:p>
            <a:pPr marL="0" indent="396875"/>
            <a:endParaRPr lang="en-GB" dirty="0"/>
          </a:p>
          <a:p>
            <a:pPr marL="0" indent="396875"/>
            <a:endParaRPr lang="en-GB" dirty="0"/>
          </a:p>
          <a:p>
            <a:pPr marL="0" indent="396875"/>
            <a:endParaRPr lang="en-GB" dirty="0"/>
          </a:p>
          <a:p>
            <a:pPr marL="0" indent="396875"/>
            <a:endParaRPr lang="en-GB" dirty="0"/>
          </a:p>
          <a:p>
            <a:pPr marL="0" indent="396875"/>
            <a:endParaRPr lang="en-GB" dirty="0"/>
          </a:p>
          <a:p>
            <a:pPr marL="0" indent="396875"/>
            <a:endParaRPr lang="en-GB" dirty="0"/>
          </a:p>
          <a:p>
            <a:pPr marL="0" indent="396875"/>
            <a:endParaRPr lang="en-GB" dirty="0"/>
          </a:p>
          <a:p>
            <a:pPr marL="0" indent="396875"/>
            <a:endParaRPr lang="en-GB" dirty="0"/>
          </a:p>
          <a:p>
            <a:pPr marL="0" indent="396875"/>
            <a:r>
              <a:rPr lang="en-GB" dirty="0"/>
              <a:t>Eight alien cartoon characters, can occur in red or blue</a:t>
            </a:r>
          </a:p>
        </p:txBody>
      </p:sp>
      <p:grpSp>
        <p:nvGrpSpPr>
          <p:cNvPr id="4" name="Group 3"/>
          <p:cNvGrpSpPr/>
          <p:nvPr/>
        </p:nvGrpSpPr>
        <p:grpSpPr>
          <a:xfrm>
            <a:off x="1130464" y="1730504"/>
            <a:ext cx="6883072" cy="3498696"/>
            <a:chOff x="395536" y="2420888"/>
            <a:chExt cx="6883072" cy="3498696"/>
          </a:xfrm>
        </p:grpSpPr>
        <p:pic>
          <p:nvPicPr>
            <p:cNvPr id="5" name="Picture 31" descr="15612012_l"/>
            <p:cNvPicPr>
              <a:picLocks noChangeAspect="1" noChangeArrowheads="1"/>
            </p:cNvPicPr>
            <p:nvPr/>
          </p:nvPicPr>
          <p:blipFill>
            <a:blip r:embed="rId3" cstate="print"/>
            <a:srcRect/>
            <a:stretch>
              <a:fillRect/>
            </a:stretch>
          </p:blipFill>
          <p:spPr bwMode="auto">
            <a:xfrm>
              <a:off x="5724128" y="4221088"/>
              <a:ext cx="1554480" cy="1554480"/>
            </a:xfrm>
            <a:prstGeom prst="rect">
              <a:avLst/>
            </a:prstGeom>
            <a:noFill/>
          </p:spPr>
        </p:pic>
        <p:pic>
          <p:nvPicPr>
            <p:cNvPr id="6" name="Picture 34" descr="15624828_l"/>
            <p:cNvPicPr>
              <a:picLocks noChangeAspect="1" noChangeArrowheads="1"/>
            </p:cNvPicPr>
            <p:nvPr/>
          </p:nvPicPr>
          <p:blipFill>
            <a:blip r:embed="rId4" cstate="print"/>
            <a:srcRect/>
            <a:stretch>
              <a:fillRect/>
            </a:stretch>
          </p:blipFill>
          <p:spPr bwMode="auto">
            <a:xfrm>
              <a:off x="3923928" y="2420888"/>
              <a:ext cx="1554480" cy="1554480"/>
            </a:xfrm>
            <a:prstGeom prst="rect">
              <a:avLst/>
            </a:prstGeom>
            <a:noFill/>
          </p:spPr>
        </p:pic>
        <p:pic>
          <p:nvPicPr>
            <p:cNvPr id="7" name="Picture 35" descr="15625025_l"/>
            <p:cNvPicPr>
              <a:picLocks noChangeAspect="1" noChangeArrowheads="1"/>
            </p:cNvPicPr>
            <p:nvPr/>
          </p:nvPicPr>
          <p:blipFill>
            <a:blip r:embed="rId5" cstate="print"/>
            <a:srcRect/>
            <a:stretch>
              <a:fillRect/>
            </a:stretch>
          </p:blipFill>
          <p:spPr bwMode="auto">
            <a:xfrm>
              <a:off x="3923928" y="4149080"/>
              <a:ext cx="1554480" cy="1554480"/>
            </a:xfrm>
            <a:prstGeom prst="rect">
              <a:avLst/>
            </a:prstGeom>
            <a:noFill/>
          </p:spPr>
        </p:pic>
        <p:pic>
          <p:nvPicPr>
            <p:cNvPr id="8" name="Picture 36" descr="15732006_l"/>
            <p:cNvPicPr>
              <a:picLocks noChangeAspect="1" noChangeArrowheads="1"/>
            </p:cNvPicPr>
            <p:nvPr/>
          </p:nvPicPr>
          <p:blipFill>
            <a:blip r:embed="rId6" cstate="print"/>
            <a:srcRect/>
            <a:stretch>
              <a:fillRect/>
            </a:stretch>
          </p:blipFill>
          <p:spPr bwMode="auto">
            <a:xfrm>
              <a:off x="5580112" y="2492896"/>
              <a:ext cx="1554480" cy="1554480"/>
            </a:xfrm>
            <a:prstGeom prst="rect">
              <a:avLst/>
            </a:prstGeom>
            <a:noFill/>
          </p:spPr>
        </p:pic>
        <p:pic>
          <p:nvPicPr>
            <p:cNvPr id="9" name="Picture 37" descr="15734969_l"/>
            <p:cNvPicPr>
              <a:picLocks noChangeAspect="1" noChangeArrowheads="1"/>
            </p:cNvPicPr>
            <p:nvPr/>
          </p:nvPicPr>
          <p:blipFill>
            <a:blip r:embed="rId7" cstate="print"/>
            <a:srcRect/>
            <a:stretch>
              <a:fillRect/>
            </a:stretch>
          </p:blipFill>
          <p:spPr bwMode="auto">
            <a:xfrm>
              <a:off x="2339752" y="4149080"/>
              <a:ext cx="1138876" cy="1554480"/>
            </a:xfrm>
            <a:prstGeom prst="rect">
              <a:avLst/>
            </a:prstGeom>
            <a:noFill/>
          </p:spPr>
        </p:pic>
        <p:pic>
          <p:nvPicPr>
            <p:cNvPr id="10" name="Picture 38" descr="15810502_l"/>
            <p:cNvPicPr>
              <a:picLocks noChangeAspect="1" noChangeArrowheads="1"/>
            </p:cNvPicPr>
            <p:nvPr/>
          </p:nvPicPr>
          <p:blipFill>
            <a:blip r:embed="rId8" cstate="print"/>
            <a:srcRect/>
            <a:stretch>
              <a:fillRect/>
            </a:stretch>
          </p:blipFill>
          <p:spPr bwMode="auto">
            <a:xfrm>
              <a:off x="1907704" y="2564904"/>
              <a:ext cx="1864835" cy="1554480"/>
            </a:xfrm>
            <a:prstGeom prst="rect">
              <a:avLst/>
            </a:prstGeom>
            <a:noFill/>
          </p:spPr>
        </p:pic>
        <p:pic>
          <p:nvPicPr>
            <p:cNvPr id="11" name="Picture 39" descr="15941379_l"/>
            <p:cNvPicPr>
              <a:picLocks noChangeAspect="1" noChangeArrowheads="1"/>
            </p:cNvPicPr>
            <p:nvPr/>
          </p:nvPicPr>
          <p:blipFill>
            <a:blip r:embed="rId9" cstate="print"/>
            <a:srcRect/>
            <a:stretch>
              <a:fillRect/>
            </a:stretch>
          </p:blipFill>
          <p:spPr bwMode="auto">
            <a:xfrm>
              <a:off x="539552" y="4365104"/>
              <a:ext cx="1397956" cy="1554480"/>
            </a:xfrm>
            <a:prstGeom prst="rect">
              <a:avLst/>
            </a:prstGeom>
            <a:noFill/>
          </p:spPr>
        </p:pic>
        <p:pic>
          <p:nvPicPr>
            <p:cNvPr id="12" name="Picture 40" descr="19402154_l"/>
            <p:cNvPicPr>
              <a:picLocks noChangeAspect="1" noChangeArrowheads="1"/>
            </p:cNvPicPr>
            <p:nvPr/>
          </p:nvPicPr>
          <p:blipFill>
            <a:blip r:embed="rId10" cstate="print"/>
            <a:srcRect/>
            <a:stretch>
              <a:fillRect/>
            </a:stretch>
          </p:blipFill>
          <p:spPr bwMode="auto">
            <a:xfrm>
              <a:off x="395536" y="2564904"/>
              <a:ext cx="1554480" cy="1554480"/>
            </a:xfrm>
            <a:prstGeom prst="rect">
              <a:avLst/>
            </a:prstGeom>
            <a:noFill/>
          </p:spPr>
        </p:pic>
      </p:grpSp>
    </p:spTree>
    <p:extLst>
      <p:ext uri="{BB962C8B-B14F-4D97-AF65-F5344CB8AC3E}">
        <p14:creationId xmlns:p14="http://schemas.microsoft.com/office/powerpoint/2010/main" val="3990905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New artificial language</a:t>
            </a:r>
          </a:p>
        </p:txBody>
      </p:sp>
      <p:sp>
        <p:nvSpPr>
          <p:cNvPr id="2" name="Subtitle 1"/>
          <p:cNvSpPr>
            <a:spLocks noGrp="1"/>
          </p:cNvSpPr>
          <p:nvPr>
            <p:ph type="body" sz="quarter" idx="14"/>
          </p:nvPr>
        </p:nvSpPr>
        <p:spPr>
          <a:xfrm>
            <a:off x="395288" y="1844675"/>
            <a:ext cx="4680768" cy="4752975"/>
          </a:xfrm>
          <a:prstGeom prst="rect">
            <a:avLst/>
          </a:prstGeom>
        </p:spPr>
        <p:txBody>
          <a:bodyPr/>
          <a:lstStyle/>
          <a:p>
            <a:pPr marL="0" indent="0">
              <a:buNone/>
            </a:pPr>
            <a:r>
              <a:rPr lang="en-GB" dirty="0"/>
              <a:t>Aliens are depicted performing one of four actions (hiding, jumping, lifting, pushing) in dynamic scenes generated by E-Prime.</a:t>
            </a:r>
          </a:p>
        </p:txBody>
      </p:sp>
      <p:pic>
        <p:nvPicPr>
          <p:cNvPr id="13" name="Alien task video.wmv">
            <a:hlinkClick r:id="" action="ppaction://media"/>
          </p:cNvPr>
          <p:cNvPicPr>
            <a:picLocks noChangeAspect="1"/>
          </p:cNvPicPr>
          <p:nvPr>
            <a:videoFile r:link="rId1"/>
            <p:extLst>
              <p:ext uri="{DAA4B4D4-6D71-4841-9C94-3DE7FCFB9230}">
                <p14:media xmlns:p14="http://schemas.microsoft.com/office/powerpoint/2010/main" r:embed="rId2">
                  <p14:trim st="68813.7241" end="11138.2927"/>
                </p14:media>
              </p:ext>
            </p:extLst>
          </p:nvPr>
        </p:nvPicPr>
        <p:blipFill rotWithShape="1">
          <a:blip r:embed="rId5" cstate="print"/>
          <a:srcRect l="22924" t="8333" r="51934" b="45834"/>
          <a:stretch/>
        </p:blipFill>
        <p:spPr>
          <a:xfrm>
            <a:off x="5442786" y="1916832"/>
            <a:ext cx="2881007" cy="2952000"/>
          </a:xfrm>
          <a:prstGeom prst="rect">
            <a:avLst/>
          </a:prstGeom>
        </p:spPr>
      </p:pic>
    </p:spTree>
    <p:extLst>
      <p:ext uri="{BB962C8B-B14F-4D97-AF65-F5344CB8AC3E}">
        <p14:creationId xmlns:p14="http://schemas.microsoft.com/office/powerpoint/2010/main" val="20985322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New artificial language</a:t>
            </a:r>
          </a:p>
        </p:txBody>
      </p:sp>
      <p:sp>
        <p:nvSpPr>
          <p:cNvPr id="2" name="Subtitle 1"/>
          <p:cNvSpPr>
            <a:spLocks noGrp="1"/>
          </p:cNvSpPr>
          <p:nvPr>
            <p:ph type="body" sz="quarter" idx="14"/>
          </p:nvPr>
        </p:nvSpPr>
        <p:spPr>
          <a:xfrm>
            <a:off x="395288" y="1844675"/>
            <a:ext cx="5544864" cy="4752975"/>
          </a:xfrm>
          <a:prstGeom prst="rect">
            <a:avLst/>
          </a:prstGeom>
        </p:spPr>
        <p:txBody>
          <a:bodyPr/>
          <a:lstStyle/>
          <a:p>
            <a:pPr>
              <a:buNone/>
            </a:pPr>
            <a:r>
              <a:rPr lang="en-GB" i="1" dirty="0"/>
              <a:t>Lexicon = 16 </a:t>
            </a:r>
            <a:r>
              <a:rPr lang="en-GB" i="1" dirty="0" err="1"/>
              <a:t>pseudowords</a:t>
            </a:r>
            <a:endParaRPr lang="en-GB" i="1" dirty="0"/>
          </a:p>
          <a:p>
            <a:r>
              <a:rPr lang="en-GB" dirty="0"/>
              <a:t>Fourteen </a:t>
            </a:r>
            <a:r>
              <a:rPr lang="en-GB" dirty="0" err="1"/>
              <a:t>bisyllabic</a:t>
            </a:r>
            <a:r>
              <a:rPr lang="en-GB" dirty="0"/>
              <a:t> </a:t>
            </a:r>
            <a:r>
              <a:rPr lang="en-GB" dirty="0" err="1"/>
              <a:t>pseudowords</a:t>
            </a:r>
            <a:r>
              <a:rPr lang="en-GB" dirty="0"/>
              <a:t>:</a:t>
            </a:r>
          </a:p>
          <a:p>
            <a:pPr lvl="1"/>
            <a:r>
              <a:rPr lang="en-GB" dirty="0"/>
              <a:t>Eight nouns (one per alien)</a:t>
            </a:r>
          </a:p>
          <a:p>
            <a:pPr lvl="1"/>
            <a:r>
              <a:rPr lang="en-GB" dirty="0"/>
              <a:t>four verbs (one per action) </a:t>
            </a:r>
          </a:p>
          <a:p>
            <a:pPr lvl="1"/>
            <a:r>
              <a:rPr lang="en-GB" dirty="0"/>
              <a:t>two adjectives (one per </a:t>
            </a:r>
            <a:r>
              <a:rPr lang="en-GB" dirty="0" err="1"/>
              <a:t>color</a:t>
            </a:r>
            <a:r>
              <a:rPr lang="en-GB" dirty="0"/>
              <a:t>) </a:t>
            </a:r>
          </a:p>
          <a:p>
            <a:r>
              <a:rPr lang="en-GB" dirty="0"/>
              <a:t>Two monosyllabic </a:t>
            </a:r>
            <a:r>
              <a:rPr lang="en-GB" dirty="0" err="1"/>
              <a:t>pseudowords</a:t>
            </a:r>
            <a:r>
              <a:rPr lang="en-GB" dirty="0"/>
              <a:t>: </a:t>
            </a:r>
          </a:p>
          <a:p>
            <a:pPr lvl="1"/>
            <a:r>
              <a:rPr lang="en-GB" dirty="0"/>
              <a:t>Indicated if the preceding noun referred to the subject or the object of the sentence.</a:t>
            </a:r>
          </a:p>
          <a:p>
            <a:endParaRPr lang="en-GB" dirty="0"/>
          </a:p>
          <a:p>
            <a:endParaRPr lang="en-GB" dirty="0"/>
          </a:p>
        </p:txBody>
      </p:sp>
      <p:grpSp>
        <p:nvGrpSpPr>
          <p:cNvPr id="4" name="Group 6"/>
          <p:cNvGrpSpPr/>
          <p:nvPr/>
        </p:nvGrpSpPr>
        <p:grpSpPr>
          <a:xfrm>
            <a:off x="6300192" y="2708920"/>
            <a:ext cx="2016224" cy="1080120"/>
            <a:chOff x="4644008" y="2708920"/>
            <a:chExt cx="2016224" cy="1080120"/>
          </a:xfrm>
        </p:grpSpPr>
        <p:sp>
          <p:nvSpPr>
            <p:cNvPr id="5" name="TextBox 4"/>
            <p:cNvSpPr txBox="1"/>
            <p:nvPr/>
          </p:nvSpPr>
          <p:spPr>
            <a:xfrm>
              <a:off x="4932040" y="3064314"/>
              <a:ext cx="1728192" cy="369332"/>
            </a:xfrm>
            <a:prstGeom prst="rect">
              <a:avLst/>
            </a:prstGeom>
            <a:noFill/>
          </p:spPr>
          <p:txBody>
            <a:bodyPr wrap="square" rtlCol="0">
              <a:spAutoFit/>
            </a:bodyPr>
            <a:lstStyle/>
            <a:p>
              <a:r>
                <a:rPr lang="en-GB" dirty="0">
                  <a:solidFill>
                    <a:srgbClr val="666666"/>
                  </a:solidFill>
                </a:rPr>
                <a:t>Content words</a:t>
              </a:r>
            </a:p>
          </p:txBody>
        </p:sp>
        <p:sp>
          <p:nvSpPr>
            <p:cNvPr id="6" name="Right Brace 5"/>
            <p:cNvSpPr/>
            <p:nvPr/>
          </p:nvSpPr>
          <p:spPr>
            <a:xfrm>
              <a:off x="4644008" y="2708920"/>
              <a:ext cx="216024" cy="10801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7" name="Group 7"/>
          <p:cNvGrpSpPr/>
          <p:nvPr/>
        </p:nvGrpSpPr>
        <p:grpSpPr>
          <a:xfrm>
            <a:off x="6303557" y="4365104"/>
            <a:ext cx="2002392" cy="724726"/>
            <a:chOff x="4644008" y="2708920"/>
            <a:chExt cx="2002392" cy="724726"/>
          </a:xfrm>
        </p:grpSpPr>
        <p:sp>
          <p:nvSpPr>
            <p:cNvPr id="9" name="TextBox 8"/>
            <p:cNvSpPr txBox="1"/>
            <p:nvPr/>
          </p:nvSpPr>
          <p:spPr>
            <a:xfrm>
              <a:off x="4918208" y="2886617"/>
              <a:ext cx="1728192" cy="369332"/>
            </a:xfrm>
            <a:prstGeom prst="rect">
              <a:avLst/>
            </a:prstGeom>
            <a:noFill/>
          </p:spPr>
          <p:txBody>
            <a:bodyPr wrap="square" rtlCol="0">
              <a:spAutoFit/>
            </a:bodyPr>
            <a:lstStyle/>
            <a:p>
              <a:r>
                <a:rPr lang="en-GB" dirty="0">
                  <a:solidFill>
                    <a:srgbClr val="666666"/>
                  </a:solidFill>
                </a:rPr>
                <a:t>Function words</a:t>
              </a:r>
            </a:p>
          </p:txBody>
        </p:sp>
        <p:sp>
          <p:nvSpPr>
            <p:cNvPr id="10" name="Right Brace 9"/>
            <p:cNvSpPr/>
            <p:nvPr/>
          </p:nvSpPr>
          <p:spPr>
            <a:xfrm>
              <a:off x="4644008" y="2708920"/>
              <a:ext cx="216024" cy="724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
        <p:nvSpPr>
          <p:cNvPr id="11" name="Rectangle 10"/>
          <p:cNvSpPr/>
          <p:nvPr/>
        </p:nvSpPr>
        <p:spPr>
          <a:xfrm>
            <a:off x="382276" y="5991671"/>
            <a:ext cx="7848872" cy="461665"/>
          </a:xfrm>
          <a:prstGeom prst="rect">
            <a:avLst/>
          </a:prstGeom>
        </p:spPr>
        <p:txBody>
          <a:bodyPr wrap="square">
            <a:spAutoFit/>
          </a:bodyPr>
          <a:lstStyle/>
          <a:p>
            <a:r>
              <a:rPr lang="en-GB" sz="2400" dirty="0">
                <a:solidFill>
                  <a:srgbClr val="666666"/>
                </a:solidFill>
              </a:rPr>
              <a:t>Random word-referent mappings for each participant. </a:t>
            </a:r>
          </a:p>
        </p:txBody>
      </p:sp>
    </p:spTree>
    <p:custDataLst>
      <p:tags r:id="rId1"/>
    </p:custDataLst>
    <p:extLst>
      <p:ext uri="{BB962C8B-B14F-4D97-AF65-F5344CB8AC3E}">
        <p14:creationId xmlns:p14="http://schemas.microsoft.com/office/powerpoint/2010/main" val="161013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New artificial language</a:t>
            </a:r>
          </a:p>
        </p:txBody>
      </p:sp>
      <p:sp>
        <p:nvSpPr>
          <p:cNvPr id="2" name="Subtitle 1"/>
          <p:cNvSpPr>
            <a:spLocks noGrp="1"/>
          </p:cNvSpPr>
          <p:nvPr>
            <p:ph type="body" sz="quarter" idx="14"/>
          </p:nvPr>
        </p:nvSpPr>
        <p:spPr>
          <a:prstGeom prst="rect">
            <a:avLst/>
          </a:prstGeom>
        </p:spPr>
        <p:txBody>
          <a:bodyPr/>
          <a:lstStyle/>
          <a:p>
            <a:pPr>
              <a:buNone/>
            </a:pPr>
            <a:r>
              <a:rPr lang="en-GB" i="1" dirty="0"/>
              <a:t>Artificial language syntax = based on Japanese:</a:t>
            </a:r>
            <a:endParaRPr lang="en-GB" i="1" u="sng" dirty="0"/>
          </a:p>
          <a:p>
            <a:r>
              <a:rPr lang="en-GB" dirty="0"/>
              <a:t>Sentences either SOV or OSV</a:t>
            </a:r>
          </a:p>
          <a:p>
            <a:endParaRPr lang="en-GB" dirty="0"/>
          </a:p>
          <a:p>
            <a:pPr marL="0" indent="0" algn="just">
              <a:buNone/>
            </a:pPr>
            <a:r>
              <a:rPr lang="en-GB" dirty="0"/>
              <a:t>Generated 192 training sentences and 96 test sentences</a:t>
            </a:r>
          </a:p>
          <a:p>
            <a:pPr algn="just"/>
            <a:r>
              <a:rPr lang="en-GB" dirty="0"/>
              <a:t>Lexical frequencies, agent-patient assignment, and word order carefully counterbalanced.</a:t>
            </a:r>
          </a:p>
        </p:txBody>
      </p:sp>
    </p:spTree>
    <p:extLst>
      <p:ext uri="{BB962C8B-B14F-4D97-AF65-F5344CB8AC3E}">
        <p14:creationId xmlns:p14="http://schemas.microsoft.com/office/powerpoint/2010/main" val="106934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New artificial language</a:t>
            </a:r>
          </a:p>
        </p:txBody>
      </p:sp>
      <p:sp>
        <p:nvSpPr>
          <p:cNvPr id="6" name="Text Placeholder 5"/>
          <p:cNvSpPr>
            <a:spLocks noGrp="1"/>
          </p:cNvSpPr>
          <p:nvPr>
            <p:ph type="body" sz="quarter" idx="14"/>
          </p:nvPr>
        </p:nvSpPr>
        <p:spPr/>
        <p:txBody>
          <a:bodyPr/>
          <a:lstStyle/>
          <a:p>
            <a:endParaRPr lang="en-US"/>
          </a:p>
        </p:txBody>
      </p:sp>
      <p:graphicFrame>
        <p:nvGraphicFramePr>
          <p:cNvPr id="4" name="Table 3"/>
          <p:cNvGraphicFramePr>
            <a:graphicFrameLocks noGrp="1"/>
          </p:cNvGraphicFramePr>
          <p:nvPr>
            <p:extLst/>
          </p:nvPr>
        </p:nvGraphicFramePr>
        <p:xfrm>
          <a:off x="467545" y="1792560"/>
          <a:ext cx="6439340" cy="4876800"/>
        </p:xfrm>
        <a:graphic>
          <a:graphicData uri="http://schemas.openxmlformats.org/drawingml/2006/table">
            <a:tbl>
              <a:tblPr/>
              <a:tblGrid>
                <a:gridCol w="1268334">
                  <a:extLst>
                    <a:ext uri="{9D8B030D-6E8A-4147-A177-3AD203B41FA5}">
                      <a16:colId xmlns:a16="http://schemas.microsoft.com/office/drawing/2014/main" val="20000"/>
                    </a:ext>
                  </a:extLst>
                </a:gridCol>
                <a:gridCol w="2081828">
                  <a:extLst>
                    <a:ext uri="{9D8B030D-6E8A-4147-A177-3AD203B41FA5}">
                      <a16:colId xmlns:a16="http://schemas.microsoft.com/office/drawing/2014/main" val="20001"/>
                    </a:ext>
                  </a:extLst>
                </a:gridCol>
                <a:gridCol w="1906421">
                  <a:extLst>
                    <a:ext uri="{9D8B030D-6E8A-4147-A177-3AD203B41FA5}">
                      <a16:colId xmlns:a16="http://schemas.microsoft.com/office/drawing/2014/main" val="20002"/>
                    </a:ext>
                  </a:extLst>
                </a:gridCol>
                <a:gridCol w="1182757">
                  <a:extLst>
                    <a:ext uri="{9D8B030D-6E8A-4147-A177-3AD203B41FA5}">
                      <a16:colId xmlns:a16="http://schemas.microsoft.com/office/drawing/2014/main" val="20003"/>
                    </a:ext>
                  </a:extLst>
                </a:gridCol>
              </a:tblGrid>
              <a:tr h="487680">
                <a:tc>
                  <a:txBody>
                    <a:bodyPr/>
                    <a:lstStyle/>
                    <a:p>
                      <a:pPr marL="0" marR="0" algn="ctr">
                        <a:lnSpc>
                          <a:spcPct val="100000"/>
                        </a:lnSpc>
                        <a:spcBef>
                          <a:spcPts val="0"/>
                        </a:spcBef>
                        <a:spcAft>
                          <a:spcPts val="0"/>
                        </a:spcAft>
                      </a:pPr>
                      <a:r>
                        <a:rPr lang="en-GB" sz="1600" b="1" dirty="0">
                          <a:solidFill>
                            <a:srgbClr val="666666"/>
                          </a:solidFill>
                          <a:latin typeface="+mj-lt"/>
                          <a:ea typeface="Times New Roman"/>
                          <a:cs typeface="Times New Roman"/>
                        </a:rPr>
                        <a:t>Word order</a:t>
                      </a:r>
                      <a:endParaRPr lang="en-US" sz="1600" dirty="0">
                        <a:solidFill>
                          <a:srgbClr val="666666"/>
                        </a:solidFill>
                        <a:latin typeface="+mj-lt"/>
                        <a:ea typeface="Times New Roman"/>
                        <a:cs typeface="Times New Roman"/>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00000"/>
                        </a:lnSpc>
                        <a:spcBef>
                          <a:spcPts val="0"/>
                        </a:spcBef>
                        <a:spcAft>
                          <a:spcPts val="0"/>
                        </a:spcAft>
                      </a:pPr>
                      <a:r>
                        <a:rPr lang="en-GB" sz="1600" b="1" dirty="0">
                          <a:solidFill>
                            <a:srgbClr val="666666"/>
                          </a:solidFill>
                          <a:latin typeface="+mj-lt"/>
                          <a:ea typeface="Times New Roman"/>
                          <a:cs typeface="Times New Roman"/>
                        </a:rPr>
                        <a:t>Syntactic pattern</a:t>
                      </a:r>
                      <a:endParaRPr lang="en-US" sz="1600" dirty="0">
                        <a:solidFill>
                          <a:srgbClr val="666666"/>
                        </a:solidFill>
                        <a:latin typeface="+mj-lt"/>
                        <a:ea typeface="Times New Roman"/>
                        <a:cs typeface="Times New Roman"/>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7680">
                <a:tc>
                  <a:txBody>
                    <a:bodyPr/>
                    <a:lstStyle/>
                    <a:p>
                      <a:pPr marL="0" marR="0" algn="ctr">
                        <a:lnSpc>
                          <a:spcPct val="100000"/>
                        </a:lnSpc>
                        <a:spcBef>
                          <a:spcPts val="0"/>
                        </a:spcBef>
                        <a:spcAft>
                          <a:spcPts val="0"/>
                        </a:spcAft>
                      </a:pPr>
                      <a:endParaRPr lang="en-US" sz="1600" dirty="0">
                        <a:solidFill>
                          <a:srgbClr val="666666"/>
                        </a:solidFill>
                        <a:latin typeface="+mj-lt"/>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600" b="1" dirty="0">
                          <a:solidFill>
                            <a:srgbClr val="666666"/>
                          </a:solidFill>
                          <a:latin typeface="+mj-lt"/>
                          <a:ea typeface="Times New Roman"/>
                          <a:cs typeface="Times New Roman"/>
                        </a:rPr>
                        <a:t>Phrase 1</a:t>
                      </a:r>
                      <a:endParaRPr lang="en-US" sz="1600" dirty="0">
                        <a:solidFill>
                          <a:srgbClr val="666666"/>
                        </a:solidFill>
                        <a:latin typeface="+mj-lt"/>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600" b="1" dirty="0">
                          <a:solidFill>
                            <a:srgbClr val="666666"/>
                          </a:solidFill>
                          <a:latin typeface="+mj-lt"/>
                          <a:ea typeface="Times New Roman"/>
                          <a:cs typeface="Times New Roman"/>
                        </a:rPr>
                        <a:t>Phrase 2</a:t>
                      </a:r>
                      <a:endParaRPr lang="en-US" sz="1600" dirty="0">
                        <a:solidFill>
                          <a:srgbClr val="666666"/>
                        </a:solidFill>
                        <a:latin typeface="+mj-lt"/>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GB" sz="1600" b="1" dirty="0">
                          <a:solidFill>
                            <a:srgbClr val="666666"/>
                          </a:solidFill>
                          <a:latin typeface="+mj-lt"/>
                          <a:ea typeface="Times New Roman"/>
                          <a:cs typeface="Times New Roman"/>
                        </a:rPr>
                        <a:t>Phrase 3</a:t>
                      </a:r>
                      <a:endParaRPr lang="en-US" sz="1600" dirty="0">
                        <a:solidFill>
                          <a:srgbClr val="666666"/>
                        </a:solidFill>
                        <a:latin typeface="+mj-lt"/>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7680">
                <a:tc>
                  <a:txBody>
                    <a:bodyPr/>
                    <a:lstStyle/>
                    <a:p>
                      <a:pPr marL="0" marR="0" algn="ctr">
                        <a:lnSpc>
                          <a:spcPct val="100000"/>
                        </a:lnSpc>
                        <a:spcBef>
                          <a:spcPts val="0"/>
                        </a:spcBef>
                        <a:spcAft>
                          <a:spcPts val="0"/>
                        </a:spcAft>
                      </a:pPr>
                      <a:r>
                        <a:rPr lang="en-GB" sz="1600" dirty="0">
                          <a:solidFill>
                            <a:srgbClr val="666666"/>
                          </a:solidFill>
                          <a:latin typeface="+mj-lt"/>
                          <a:ea typeface="Times New Roman"/>
                          <a:cs typeface="Times New Roman"/>
                        </a:rPr>
                        <a:t>SOV</a:t>
                      </a:r>
                      <a:endParaRPr lang="en-US" sz="1600" dirty="0">
                        <a:solidFill>
                          <a:srgbClr val="666666"/>
                        </a:solidFill>
                        <a:latin typeface="+mj-lt"/>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subj</a:t>
                      </a:r>
                      <a:r>
                        <a:rPr lang="en-GB" sz="1600" dirty="0">
                          <a:solidFill>
                            <a:srgbClr val="666666"/>
                          </a:solidFill>
                          <a:effectLst/>
                          <a:latin typeface="+mj-lt"/>
                          <a:ea typeface="Times New Roman"/>
                          <a:cs typeface="Times New Roman"/>
                        </a:rPr>
                        <a:t> (</a:t>
                      </a:r>
                      <a:r>
                        <a:rPr lang="en-GB" sz="1600" dirty="0" err="1">
                          <a:solidFill>
                            <a:srgbClr val="666666"/>
                          </a:solidFill>
                          <a:effectLst/>
                          <a:latin typeface="+mj-lt"/>
                          <a:ea typeface="Times New Roman"/>
                          <a:cs typeface="Times New Roman"/>
                        </a:rPr>
                        <a:t>Adj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nom</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a:lnSpc>
                          <a:spcPct val="200000"/>
                        </a:lnSpc>
                        <a:spcAft>
                          <a:spcPts val="0"/>
                        </a:spcAft>
                      </a:pPr>
                      <a:r>
                        <a:rPr lang="en-GB" sz="1600">
                          <a:solidFill>
                            <a:srgbClr val="666666"/>
                          </a:solidFill>
                          <a:effectLst/>
                          <a:latin typeface="+mj-lt"/>
                          <a:ea typeface="Times New Roman"/>
                          <a:cs typeface="Times New Roman"/>
                        </a:rPr>
                        <a:t>NP</a:t>
                      </a:r>
                      <a:r>
                        <a:rPr lang="en-GB" sz="1600" i="1" baseline="-25000">
                          <a:solidFill>
                            <a:srgbClr val="666666"/>
                          </a:solidFill>
                          <a:effectLst/>
                          <a:latin typeface="+mj-lt"/>
                          <a:ea typeface="Times New Roman"/>
                          <a:cs typeface="Times New Roman"/>
                        </a:rPr>
                        <a:t>obj</a:t>
                      </a:r>
                      <a:r>
                        <a:rPr lang="en-GB" sz="1600">
                          <a:solidFill>
                            <a:srgbClr val="666666"/>
                          </a:solidFill>
                          <a:effectLst/>
                          <a:latin typeface="+mj-lt"/>
                          <a:ea typeface="Times New Roman"/>
                          <a:cs typeface="Times New Roman"/>
                        </a:rPr>
                        <a:t> (Adj N Case</a:t>
                      </a:r>
                      <a:r>
                        <a:rPr lang="en-GB" sz="1600" i="1" baseline="-25000">
                          <a:solidFill>
                            <a:srgbClr val="666666"/>
                          </a:solidFill>
                          <a:effectLst/>
                          <a:latin typeface="+mj-lt"/>
                          <a:ea typeface="Times New Roman"/>
                          <a:cs typeface="Times New Roman"/>
                        </a:rPr>
                        <a:t>acc</a:t>
                      </a:r>
                      <a:r>
                        <a:rPr lang="en-GB" sz="1600">
                          <a:solidFill>
                            <a:srgbClr val="666666"/>
                          </a:solidFill>
                          <a:effectLst/>
                          <a:latin typeface="+mj-lt"/>
                          <a:ea typeface="Times New Roman"/>
                          <a:cs typeface="Times New Roman"/>
                        </a:rPr>
                        <a:t>)</a:t>
                      </a:r>
                      <a:endParaRPr lang="en-GB" sz="1400">
                        <a:solidFill>
                          <a:srgbClr val="666666"/>
                        </a:solidFill>
                        <a:effectLst/>
                        <a:latin typeface="+mj-lt"/>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200000"/>
                        </a:lnSpc>
                        <a:spcAft>
                          <a:spcPts val="0"/>
                        </a:spcAft>
                      </a:pPr>
                      <a:r>
                        <a:rPr lang="en-GB" sz="1600" dirty="0">
                          <a:solidFill>
                            <a:srgbClr val="666666"/>
                          </a:solidFill>
                          <a:effectLst/>
                          <a:latin typeface="+mj-lt"/>
                          <a:ea typeface="Times New Roman"/>
                          <a:cs typeface="Times New Roman"/>
                        </a:rPr>
                        <a:t>VP (V)</a:t>
                      </a:r>
                      <a:endParaRPr lang="en-GB" sz="1400" dirty="0">
                        <a:solidFill>
                          <a:srgbClr val="666666"/>
                        </a:solidFill>
                        <a:effectLst/>
                        <a:latin typeface="+mj-lt"/>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487680">
                <a:tc>
                  <a:txBody>
                    <a:bodyPr/>
                    <a:lstStyle/>
                    <a:p>
                      <a:pPr marL="0" marR="0" algn="ctr">
                        <a:lnSpc>
                          <a:spcPct val="100000"/>
                        </a:lnSpc>
                        <a:spcBef>
                          <a:spcPts val="0"/>
                        </a:spcBef>
                        <a:spcAft>
                          <a:spcPts val="0"/>
                        </a:spcAft>
                      </a:pPr>
                      <a:endParaRPr lang="en-GB" sz="1600">
                        <a:solidFill>
                          <a:srgbClr val="666666"/>
                        </a:solidFill>
                        <a:latin typeface="+mj-lt"/>
                        <a:ea typeface="Times New Roman"/>
                        <a:cs typeface="Times New Roman"/>
                      </a:endParaRPr>
                    </a:p>
                  </a:txBody>
                  <a:tcPr marL="68580" marR="68580" marT="0" marB="0" anchor="ctr">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subj</a:t>
                      </a:r>
                      <a:r>
                        <a:rPr lang="en-GB" sz="1600" dirty="0">
                          <a:solidFill>
                            <a:srgbClr val="666666"/>
                          </a:solidFill>
                          <a:effectLst/>
                          <a:latin typeface="+mj-lt"/>
                          <a:ea typeface="Times New Roman"/>
                          <a:cs typeface="Times New Roman"/>
                        </a:rPr>
                        <a:t> (</a:t>
                      </a:r>
                      <a:r>
                        <a:rPr lang="en-GB" sz="1600" dirty="0" err="1">
                          <a:solidFill>
                            <a:srgbClr val="666666"/>
                          </a:solidFill>
                          <a:effectLst/>
                          <a:latin typeface="+mj-lt"/>
                          <a:ea typeface="Times New Roman"/>
                          <a:cs typeface="Times New Roman"/>
                        </a:rPr>
                        <a:t>Adj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nom</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obj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acc</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ctr">
                        <a:lnSpc>
                          <a:spcPct val="200000"/>
                        </a:lnSpc>
                        <a:spcAft>
                          <a:spcPts val="0"/>
                        </a:spcAft>
                      </a:pPr>
                      <a:r>
                        <a:rPr lang="en-GB" sz="1600" dirty="0">
                          <a:solidFill>
                            <a:srgbClr val="666666"/>
                          </a:solidFill>
                          <a:effectLst/>
                          <a:latin typeface="+mj-lt"/>
                          <a:ea typeface="Times New Roman"/>
                          <a:cs typeface="Times New Roman"/>
                        </a:rPr>
                        <a:t>VP (V)</a:t>
                      </a:r>
                      <a:endParaRPr lang="en-GB" sz="1400" dirty="0">
                        <a:solidFill>
                          <a:srgbClr val="666666"/>
                        </a:solidFill>
                        <a:effectLst/>
                        <a:latin typeface="+mj-lt"/>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3"/>
                  </a:ext>
                </a:extLst>
              </a:tr>
              <a:tr h="487680">
                <a:tc>
                  <a:txBody>
                    <a:bodyPr/>
                    <a:lstStyle/>
                    <a:p>
                      <a:pPr marL="0" marR="0" algn="ctr">
                        <a:lnSpc>
                          <a:spcPct val="100000"/>
                        </a:lnSpc>
                        <a:spcBef>
                          <a:spcPts val="0"/>
                        </a:spcBef>
                        <a:spcAft>
                          <a:spcPts val="0"/>
                        </a:spcAft>
                      </a:pPr>
                      <a:endParaRPr lang="en-GB" sz="1600">
                        <a:solidFill>
                          <a:srgbClr val="666666"/>
                        </a:solidFill>
                        <a:latin typeface="+mj-lt"/>
                        <a:ea typeface="Times New Roman"/>
                        <a:cs typeface="Times New Roman"/>
                      </a:endParaRPr>
                    </a:p>
                  </a:txBody>
                  <a:tcPr marL="68580" marR="68580" marT="0" marB="0" anchor="ctr">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subj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nom</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obj</a:t>
                      </a:r>
                      <a:r>
                        <a:rPr lang="en-GB" sz="1600" dirty="0">
                          <a:solidFill>
                            <a:srgbClr val="666666"/>
                          </a:solidFill>
                          <a:effectLst/>
                          <a:latin typeface="+mj-lt"/>
                          <a:ea typeface="Times New Roman"/>
                          <a:cs typeface="Times New Roman"/>
                        </a:rPr>
                        <a:t> (</a:t>
                      </a:r>
                      <a:r>
                        <a:rPr lang="en-GB" sz="1600" dirty="0" err="1">
                          <a:solidFill>
                            <a:srgbClr val="666666"/>
                          </a:solidFill>
                          <a:effectLst/>
                          <a:latin typeface="+mj-lt"/>
                          <a:ea typeface="Times New Roman"/>
                          <a:cs typeface="Times New Roman"/>
                        </a:rPr>
                        <a:t>Adj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acc</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ctr">
                        <a:lnSpc>
                          <a:spcPct val="200000"/>
                        </a:lnSpc>
                        <a:spcAft>
                          <a:spcPts val="0"/>
                        </a:spcAft>
                      </a:pPr>
                      <a:r>
                        <a:rPr lang="en-GB" sz="1600" dirty="0">
                          <a:solidFill>
                            <a:srgbClr val="666666"/>
                          </a:solidFill>
                          <a:effectLst/>
                          <a:latin typeface="+mj-lt"/>
                          <a:ea typeface="Times New Roman"/>
                          <a:cs typeface="Times New Roman"/>
                        </a:rPr>
                        <a:t>VP (V)</a:t>
                      </a:r>
                      <a:endParaRPr lang="en-GB" sz="1400" dirty="0">
                        <a:solidFill>
                          <a:srgbClr val="666666"/>
                        </a:solidFill>
                        <a:effectLst/>
                        <a:latin typeface="+mj-lt"/>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4"/>
                  </a:ext>
                </a:extLst>
              </a:tr>
              <a:tr h="487680">
                <a:tc>
                  <a:txBody>
                    <a:bodyPr/>
                    <a:lstStyle/>
                    <a:p>
                      <a:pPr marL="0" marR="0" algn="ctr">
                        <a:lnSpc>
                          <a:spcPct val="100000"/>
                        </a:lnSpc>
                        <a:spcBef>
                          <a:spcPts val="0"/>
                        </a:spcBef>
                        <a:spcAft>
                          <a:spcPts val="0"/>
                        </a:spcAft>
                      </a:pPr>
                      <a:endParaRPr lang="en-GB" sz="1600" dirty="0">
                        <a:solidFill>
                          <a:srgbClr val="666666"/>
                        </a:solidFill>
                        <a:latin typeface="+mj-lt"/>
                        <a:ea typeface="Times New Roman"/>
                        <a:cs typeface="Times New Roman"/>
                      </a:endParaRPr>
                    </a:p>
                  </a:txBody>
                  <a:tcPr marL="68580" marR="68580" marT="0" marB="0" anchor="ctr">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subj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nom</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obj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acc</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ctr">
                        <a:lnSpc>
                          <a:spcPct val="200000"/>
                        </a:lnSpc>
                        <a:spcAft>
                          <a:spcPts val="0"/>
                        </a:spcAft>
                      </a:pPr>
                      <a:r>
                        <a:rPr lang="en-GB" sz="1600" dirty="0">
                          <a:solidFill>
                            <a:srgbClr val="666666"/>
                          </a:solidFill>
                          <a:effectLst/>
                          <a:latin typeface="+mj-lt"/>
                          <a:ea typeface="Times New Roman"/>
                          <a:cs typeface="Times New Roman"/>
                        </a:rPr>
                        <a:t>VP (V)</a:t>
                      </a:r>
                      <a:endParaRPr lang="en-GB" sz="1400" dirty="0">
                        <a:solidFill>
                          <a:srgbClr val="666666"/>
                        </a:solidFill>
                        <a:effectLst/>
                        <a:latin typeface="+mj-lt"/>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5"/>
                  </a:ext>
                </a:extLst>
              </a:tr>
              <a:tr h="487680">
                <a:tc>
                  <a:txBody>
                    <a:bodyPr/>
                    <a:lstStyle/>
                    <a:p>
                      <a:pPr marL="0" marR="0" algn="ctr">
                        <a:lnSpc>
                          <a:spcPct val="100000"/>
                        </a:lnSpc>
                        <a:spcBef>
                          <a:spcPts val="0"/>
                        </a:spcBef>
                        <a:spcAft>
                          <a:spcPts val="0"/>
                        </a:spcAft>
                      </a:pPr>
                      <a:r>
                        <a:rPr lang="en-GB" sz="1600">
                          <a:solidFill>
                            <a:srgbClr val="666666"/>
                          </a:solidFill>
                          <a:latin typeface="+mj-lt"/>
                          <a:ea typeface="Times New Roman"/>
                          <a:cs typeface="Times New Roman"/>
                        </a:rPr>
                        <a:t>OSV</a:t>
                      </a:r>
                      <a:endParaRPr lang="en-US" sz="1600">
                        <a:solidFill>
                          <a:srgbClr val="666666"/>
                        </a:solidFill>
                        <a:latin typeface="+mj-lt"/>
                        <a:ea typeface="Times New Roman"/>
                        <a:cs typeface="Times New Roman"/>
                      </a:endParaRPr>
                    </a:p>
                  </a:txBody>
                  <a:tcPr marL="68580" marR="68580" marT="0" marB="0" anchor="ctr">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obj</a:t>
                      </a:r>
                      <a:r>
                        <a:rPr lang="en-GB" sz="1600" dirty="0">
                          <a:solidFill>
                            <a:srgbClr val="666666"/>
                          </a:solidFill>
                          <a:effectLst/>
                          <a:latin typeface="+mj-lt"/>
                          <a:ea typeface="Times New Roman"/>
                          <a:cs typeface="Times New Roman"/>
                        </a:rPr>
                        <a:t> (</a:t>
                      </a:r>
                      <a:r>
                        <a:rPr lang="en-GB" sz="1600" dirty="0" err="1">
                          <a:solidFill>
                            <a:srgbClr val="666666"/>
                          </a:solidFill>
                          <a:effectLst/>
                          <a:latin typeface="+mj-lt"/>
                          <a:ea typeface="Times New Roman"/>
                          <a:cs typeface="Times New Roman"/>
                        </a:rPr>
                        <a:t>Adj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acc</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subj</a:t>
                      </a:r>
                      <a:r>
                        <a:rPr lang="en-GB" sz="1600" dirty="0">
                          <a:solidFill>
                            <a:srgbClr val="666666"/>
                          </a:solidFill>
                          <a:effectLst/>
                          <a:latin typeface="+mj-lt"/>
                          <a:ea typeface="Times New Roman"/>
                          <a:cs typeface="Times New Roman"/>
                        </a:rPr>
                        <a:t> (</a:t>
                      </a:r>
                      <a:r>
                        <a:rPr lang="en-GB" sz="1600" dirty="0" err="1">
                          <a:solidFill>
                            <a:srgbClr val="666666"/>
                          </a:solidFill>
                          <a:effectLst/>
                          <a:latin typeface="+mj-lt"/>
                          <a:ea typeface="Times New Roman"/>
                          <a:cs typeface="Times New Roman"/>
                        </a:rPr>
                        <a:t>Adj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nom</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ctr">
                        <a:lnSpc>
                          <a:spcPct val="200000"/>
                        </a:lnSpc>
                        <a:spcAft>
                          <a:spcPts val="0"/>
                        </a:spcAft>
                      </a:pPr>
                      <a:r>
                        <a:rPr lang="en-GB" sz="1600" dirty="0">
                          <a:solidFill>
                            <a:srgbClr val="666666"/>
                          </a:solidFill>
                          <a:effectLst/>
                          <a:latin typeface="+mj-lt"/>
                          <a:ea typeface="Times New Roman"/>
                          <a:cs typeface="Times New Roman"/>
                        </a:rPr>
                        <a:t>VP (V)</a:t>
                      </a:r>
                      <a:endParaRPr lang="en-GB" sz="1400" dirty="0">
                        <a:solidFill>
                          <a:srgbClr val="666666"/>
                        </a:solidFill>
                        <a:effectLst/>
                        <a:latin typeface="+mj-lt"/>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6"/>
                  </a:ext>
                </a:extLst>
              </a:tr>
              <a:tr h="487680">
                <a:tc>
                  <a:txBody>
                    <a:bodyPr/>
                    <a:lstStyle/>
                    <a:p>
                      <a:pPr marL="0" marR="0" algn="ctr">
                        <a:lnSpc>
                          <a:spcPct val="100000"/>
                        </a:lnSpc>
                        <a:spcBef>
                          <a:spcPts val="0"/>
                        </a:spcBef>
                        <a:spcAft>
                          <a:spcPts val="0"/>
                        </a:spcAft>
                      </a:pPr>
                      <a:endParaRPr lang="en-GB" sz="1600">
                        <a:solidFill>
                          <a:srgbClr val="666666"/>
                        </a:solidFill>
                        <a:latin typeface="+mj-lt"/>
                        <a:ea typeface="Times New Roman"/>
                        <a:cs typeface="Times New Roman"/>
                      </a:endParaRPr>
                    </a:p>
                  </a:txBody>
                  <a:tcPr marL="68580" marR="68580" marT="0" marB="0" anchor="ctr">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obj</a:t>
                      </a:r>
                      <a:r>
                        <a:rPr lang="en-GB" sz="1600" dirty="0">
                          <a:solidFill>
                            <a:srgbClr val="666666"/>
                          </a:solidFill>
                          <a:effectLst/>
                          <a:latin typeface="+mj-lt"/>
                          <a:ea typeface="Times New Roman"/>
                          <a:cs typeface="Times New Roman"/>
                        </a:rPr>
                        <a:t> (</a:t>
                      </a:r>
                      <a:r>
                        <a:rPr lang="en-GB" sz="1600" dirty="0" err="1">
                          <a:solidFill>
                            <a:srgbClr val="666666"/>
                          </a:solidFill>
                          <a:effectLst/>
                          <a:latin typeface="+mj-lt"/>
                          <a:ea typeface="Times New Roman"/>
                          <a:cs typeface="Times New Roman"/>
                        </a:rPr>
                        <a:t>Adj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acc</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subj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nom</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ctr">
                        <a:lnSpc>
                          <a:spcPct val="200000"/>
                        </a:lnSpc>
                        <a:spcAft>
                          <a:spcPts val="0"/>
                        </a:spcAft>
                      </a:pPr>
                      <a:r>
                        <a:rPr lang="en-GB" sz="1600" dirty="0">
                          <a:solidFill>
                            <a:srgbClr val="666666"/>
                          </a:solidFill>
                          <a:effectLst/>
                          <a:latin typeface="+mj-lt"/>
                          <a:ea typeface="Times New Roman"/>
                          <a:cs typeface="Times New Roman"/>
                        </a:rPr>
                        <a:t>VP (V)</a:t>
                      </a:r>
                      <a:endParaRPr lang="en-GB" sz="1400" dirty="0">
                        <a:solidFill>
                          <a:srgbClr val="666666"/>
                        </a:solidFill>
                        <a:effectLst/>
                        <a:latin typeface="+mj-lt"/>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7"/>
                  </a:ext>
                </a:extLst>
              </a:tr>
              <a:tr h="487680">
                <a:tc>
                  <a:txBody>
                    <a:bodyPr/>
                    <a:lstStyle/>
                    <a:p>
                      <a:pPr marL="0" marR="0" algn="ctr">
                        <a:lnSpc>
                          <a:spcPct val="100000"/>
                        </a:lnSpc>
                        <a:spcBef>
                          <a:spcPts val="0"/>
                        </a:spcBef>
                        <a:spcAft>
                          <a:spcPts val="0"/>
                        </a:spcAft>
                      </a:pPr>
                      <a:endParaRPr lang="en-GB" sz="1600">
                        <a:solidFill>
                          <a:srgbClr val="666666"/>
                        </a:solidFill>
                        <a:latin typeface="+mj-lt"/>
                        <a:ea typeface="Times New Roman"/>
                        <a:cs typeface="Times New Roman"/>
                      </a:endParaRPr>
                    </a:p>
                  </a:txBody>
                  <a:tcPr marL="68580" marR="68580" marT="0" marB="0" anchor="ctr">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obj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acc</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subj</a:t>
                      </a:r>
                      <a:r>
                        <a:rPr lang="en-GB" sz="1600" dirty="0">
                          <a:solidFill>
                            <a:srgbClr val="666666"/>
                          </a:solidFill>
                          <a:effectLst/>
                          <a:latin typeface="+mj-lt"/>
                          <a:ea typeface="Times New Roman"/>
                          <a:cs typeface="Times New Roman"/>
                        </a:rPr>
                        <a:t> (</a:t>
                      </a:r>
                      <a:r>
                        <a:rPr lang="en-GB" sz="1600" dirty="0" err="1">
                          <a:solidFill>
                            <a:srgbClr val="666666"/>
                          </a:solidFill>
                          <a:effectLst/>
                          <a:latin typeface="+mj-lt"/>
                          <a:ea typeface="Times New Roman"/>
                          <a:cs typeface="Times New Roman"/>
                        </a:rPr>
                        <a:t>Adj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nom</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a:noFill/>
                    </a:lnB>
                  </a:tcPr>
                </a:tc>
                <a:tc>
                  <a:txBody>
                    <a:bodyPr/>
                    <a:lstStyle/>
                    <a:p>
                      <a:pPr algn="ctr">
                        <a:lnSpc>
                          <a:spcPct val="200000"/>
                        </a:lnSpc>
                        <a:spcAft>
                          <a:spcPts val="0"/>
                        </a:spcAft>
                      </a:pPr>
                      <a:r>
                        <a:rPr lang="en-GB" sz="1600" dirty="0">
                          <a:solidFill>
                            <a:srgbClr val="666666"/>
                          </a:solidFill>
                          <a:effectLst/>
                          <a:latin typeface="+mj-lt"/>
                          <a:ea typeface="Times New Roman"/>
                          <a:cs typeface="Times New Roman"/>
                        </a:rPr>
                        <a:t>VP (V)</a:t>
                      </a:r>
                      <a:endParaRPr lang="en-GB" sz="1400" dirty="0">
                        <a:solidFill>
                          <a:srgbClr val="666666"/>
                        </a:solidFill>
                        <a:effectLst/>
                        <a:latin typeface="+mj-lt"/>
                        <a:ea typeface="Times New Roman"/>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8"/>
                  </a:ext>
                </a:extLst>
              </a:tr>
              <a:tr h="487680">
                <a:tc>
                  <a:txBody>
                    <a:bodyPr/>
                    <a:lstStyle/>
                    <a:p>
                      <a:pPr marL="0" marR="0" algn="ctr">
                        <a:lnSpc>
                          <a:spcPct val="100000"/>
                        </a:lnSpc>
                        <a:spcBef>
                          <a:spcPts val="0"/>
                        </a:spcBef>
                        <a:spcAft>
                          <a:spcPts val="0"/>
                        </a:spcAft>
                      </a:pPr>
                      <a:endParaRPr lang="en-GB" sz="1600" dirty="0">
                        <a:solidFill>
                          <a:srgbClr val="666666"/>
                        </a:solidFill>
                        <a:latin typeface="+mj-lt"/>
                        <a:ea typeface="Times New Roman"/>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obj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acc</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a:lnSpc>
                          <a:spcPct val="200000"/>
                        </a:lnSpc>
                        <a:spcAft>
                          <a:spcPts val="0"/>
                        </a:spcAft>
                      </a:pPr>
                      <a:r>
                        <a:rPr lang="en-GB" sz="1600" dirty="0" err="1">
                          <a:solidFill>
                            <a:srgbClr val="666666"/>
                          </a:solidFill>
                          <a:effectLst/>
                          <a:latin typeface="+mj-lt"/>
                          <a:ea typeface="Times New Roman"/>
                          <a:cs typeface="Times New Roman"/>
                        </a:rPr>
                        <a:t>NP</a:t>
                      </a:r>
                      <a:r>
                        <a:rPr lang="en-GB" sz="1600" i="1" baseline="-25000" dirty="0" err="1">
                          <a:solidFill>
                            <a:srgbClr val="666666"/>
                          </a:solidFill>
                          <a:effectLst/>
                          <a:latin typeface="+mj-lt"/>
                          <a:ea typeface="Times New Roman"/>
                          <a:cs typeface="Times New Roman"/>
                        </a:rPr>
                        <a:t>subj</a:t>
                      </a:r>
                      <a:r>
                        <a:rPr lang="en-GB" sz="1600" dirty="0">
                          <a:solidFill>
                            <a:srgbClr val="666666"/>
                          </a:solidFill>
                          <a:effectLst/>
                          <a:latin typeface="+mj-lt"/>
                          <a:ea typeface="Times New Roman"/>
                          <a:cs typeface="Times New Roman"/>
                        </a:rPr>
                        <a:t> (N </a:t>
                      </a:r>
                      <a:r>
                        <a:rPr lang="en-GB" sz="1600" dirty="0" err="1">
                          <a:solidFill>
                            <a:srgbClr val="666666"/>
                          </a:solidFill>
                          <a:effectLst/>
                          <a:latin typeface="+mj-lt"/>
                          <a:ea typeface="Times New Roman"/>
                          <a:cs typeface="Times New Roman"/>
                        </a:rPr>
                        <a:t>Case</a:t>
                      </a:r>
                      <a:r>
                        <a:rPr lang="en-GB" sz="1600" i="1" baseline="-25000" dirty="0" err="1">
                          <a:solidFill>
                            <a:srgbClr val="666666"/>
                          </a:solidFill>
                          <a:effectLst/>
                          <a:latin typeface="+mj-lt"/>
                          <a:ea typeface="Times New Roman"/>
                          <a:cs typeface="Times New Roman"/>
                        </a:rPr>
                        <a:t>nom</a:t>
                      </a:r>
                      <a:r>
                        <a:rPr lang="en-GB" sz="1600" dirty="0">
                          <a:solidFill>
                            <a:srgbClr val="666666"/>
                          </a:solidFill>
                          <a:effectLst/>
                          <a:latin typeface="+mj-lt"/>
                          <a:ea typeface="Times New Roman"/>
                          <a:cs typeface="Times New Roman"/>
                        </a:rPr>
                        <a:t>)</a:t>
                      </a:r>
                      <a:endParaRPr lang="en-GB" sz="1400" dirty="0">
                        <a:solidFill>
                          <a:srgbClr val="666666"/>
                        </a:solidFill>
                        <a:effectLst/>
                        <a:latin typeface="+mj-lt"/>
                        <a:ea typeface="Times New Roman"/>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200000"/>
                        </a:lnSpc>
                        <a:spcAft>
                          <a:spcPts val="0"/>
                        </a:spcAft>
                      </a:pPr>
                      <a:r>
                        <a:rPr lang="en-GB" sz="1600" dirty="0">
                          <a:solidFill>
                            <a:srgbClr val="666666"/>
                          </a:solidFill>
                          <a:effectLst/>
                          <a:latin typeface="+mj-lt"/>
                          <a:ea typeface="Times New Roman"/>
                          <a:cs typeface="Times New Roman"/>
                        </a:rPr>
                        <a:t>VP (V)</a:t>
                      </a:r>
                      <a:endParaRPr lang="en-GB" sz="1400" dirty="0">
                        <a:solidFill>
                          <a:srgbClr val="666666"/>
                        </a:solidFill>
                        <a:effectLst/>
                        <a:latin typeface="+mj-lt"/>
                        <a:ea typeface="Times New Roman"/>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7056276" y="2926685"/>
            <a:ext cx="1908212" cy="646331"/>
          </a:xfrm>
          <a:prstGeom prst="rect">
            <a:avLst/>
          </a:prstGeom>
          <a:noFill/>
        </p:spPr>
        <p:txBody>
          <a:bodyPr wrap="square" rtlCol="0">
            <a:spAutoFit/>
          </a:bodyPr>
          <a:lstStyle/>
          <a:p>
            <a:r>
              <a:rPr lang="en-GB" dirty="0">
                <a:solidFill>
                  <a:srgbClr val="666666"/>
                </a:solidFill>
              </a:rPr>
              <a:t>Each pattern occurs 24 times</a:t>
            </a:r>
          </a:p>
        </p:txBody>
      </p:sp>
      <p:sp>
        <p:nvSpPr>
          <p:cNvPr id="7" name="Rectangle 6"/>
          <p:cNvSpPr/>
          <p:nvPr/>
        </p:nvSpPr>
        <p:spPr>
          <a:xfrm>
            <a:off x="2123728" y="1115452"/>
            <a:ext cx="4896544" cy="369332"/>
          </a:xfrm>
          <a:prstGeom prst="rect">
            <a:avLst/>
          </a:prstGeom>
        </p:spPr>
        <p:txBody>
          <a:bodyPr wrap="square">
            <a:spAutoFit/>
          </a:bodyPr>
          <a:lstStyle/>
          <a:p>
            <a:r>
              <a:rPr lang="en-US" dirty="0" err="1">
                <a:solidFill>
                  <a:srgbClr val="666666"/>
                </a:solidFill>
                <a:latin typeface="Arial" panose="020B0604020202020204" pitchFamily="34" charset="0"/>
                <a:cs typeface="Arial" panose="020B0604020202020204" pitchFamily="34" charset="0"/>
              </a:rPr>
              <a:t>Hagal</a:t>
            </a:r>
            <a:r>
              <a:rPr lang="en-US" dirty="0">
                <a:solidFill>
                  <a:srgbClr val="666666"/>
                </a:solidFill>
                <a:latin typeface="Arial" panose="020B0604020202020204" pitchFamily="34" charset="0"/>
                <a:cs typeface="Arial" panose="020B0604020202020204" pitchFamily="34" charset="0"/>
              </a:rPr>
              <a:t> </a:t>
            </a:r>
            <a:r>
              <a:rPr lang="en-US" dirty="0" err="1">
                <a:solidFill>
                  <a:srgbClr val="666666"/>
                </a:solidFill>
                <a:latin typeface="Arial" panose="020B0604020202020204" pitchFamily="34" charset="0"/>
                <a:cs typeface="Arial" panose="020B0604020202020204" pitchFamily="34" charset="0"/>
              </a:rPr>
              <a:t>chilad</a:t>
            </a:r>
            <a:r>
              <a:rPr lang="en-US" dirty="0">
                <a:solidFill>
                  <a:srgbClr val="666666"/>
                </a:solidFill>
                <a:latin typeface="Arial" panose="020B0604020202020204" pitchFamily="34" charset="0"/>
                <a:cs typeface="Arial" panose="020B0604020202020204" pitchFamily="34" charset="0"/>
              </a:rPr>
              <a:t> </a:t>
            </a:r>
            <a:r>
              <a:rPr lang="en-US" dirty="0" err="1">
                <a:solidFill>
                  <a:srgbClr val="666666"/>
                </a:solidFill>
                <a:latin typeface="Arial" panose="020B0604020202020204" pitchFamily="34" charset="0"/>
                <a:cs typeface="Arial" panose="020B0604020202020204" pitchFamily="34" charset="0"/>
              </a:rPr>
              <a:t>tha</a:t>
            </a:r>
            <a:r>
              <a:rPr lang="en-US" dirty="0">
                <a:solidFill>
                  <a:srgbClr val="666666"/>
                </a:solidFill>
                <a:latin typeface="Arial" panose="020B0604020202020204" pitchFamily="34" charset="0"/>
                <a:cs typeface="Arial" panose="020B0604020202020204" pitchFamily="34" charset="0"/>
              </a:rPr>
              <a:t> </a:t>
            </a:r>
            <a:r>
              <a:rPr lang="en-US" dirty="0" err="1">
                <a:solidFill>
                  <a:srgbClr val="666666"/>
                </a:solidFill>
                <a:latin typeface="Arial" panose="020B0604020202020204" pitchFamily="34" charset="0"/>
                <a:cs typeface="Arial" panose="020B0604020202020204" pitchFamily="34" charset="0"/>
              </a:rPr>
              <a:t>garshal</a:t>
            </a:r>
            <a:r>
              <a:rPr lang="en-US" dirty="0">
                <a:solidFill>
                  <a:srgbClr val="666666"/>
                </a:solidFill>
                <a:latin typeface="Arial" panose="020B0604020202020204" pitchFamily="34" charset="0"/>
                <a:cs typeface="Arial" panose="020B0604020202020204" pitchFamily="34" charset="0"/>
              </a:rPr>
              <a:t> </a:t>
            </a:r>
            <a:r>
              <a:rPr lang="en-US" dirty="0" err="1">
                <a:solidFill>
                  <a:srgbClr val="666666"/>
                </a:solidFill>
                <a:latin typeface="Arial" panose="020B0604020202020204" pitchFamily="34" charset="0"/>
                <a:cs typeface="Arial" panose="020B0604020202020204" pitchFamily="34" charset="0"/>
              </a:rPr>
              <a:t>sumbad</a:t>
            </a:r>
            <a:r>
              <a:rPr lang="en-US" dirty="0">
                <a:solidFill>
                  <a:srgbClr val="666666"/>
                </a:solidFill>
                <a:latin typeface="Arial" panose="020B0604020202020204" pitchFamily="34" charset="0"/>
                <a:cs typeface="Arial" panose="020B0604020202020204" pitchFamily="34" charset="0"/>
              </a:rPr>
              <a:t> </a:t>
            </a:r>
            <a:r>
              <a:rPr lang="en-US" dirty="0" err="1">
                <a:solidFill>
                  <a:srgbClr val="666666"/>
                </a:solidFill>
                <a:latin typeface="Arial" panose="020B0604020202020204" pitchFamily="34" charset="0"/>
                <a:cs typeface="Arial" panose="020B0604020202020204" pitchFamily="34" charset="0"/>
              </a:rPr>
              <a:t>noo</a:t>
            </a:r>
            <a:r>
              <a:rPr lang="en-US" dirty="0">
                <a:solidFill>
                  <a:srgbClr val="666666"/>
                </a:solidFill>
                <a:latin typeface="Arial" panose="020B0604020202020204" pitchFamily="34" charset="0"/>
                <a:cs typeface="Arial" panose="020B0604020202020204" pitchFamily="34" charset="0"/>
              </a:rPr>
              <a:t> </a:t>
            </a:r>
            <a:r>
              <a:rPr lang="en-US" dirty="0" err="1">
                <a:solidFill>
                  <a:srgbClr val="666666"/>
                </a:solidFill>
                <a:latin typeface="Arial" panose="020B0604020202020204" pitchFamily="34" charset="0"/>
                <a:cs typeface="Arial" panose="020B0604020202020204" pitchFamily="34" charset="0"/>
              </a:rPr>
              <a:t>thisslin</a:t>
            </a:r>
            <a:r>
              <a:rPr lang="en-US" dirty="0">
                <a:solidFill>
                  <a:srgbClr val="666666"/>
                </a:solidFill>
                <a:latin typeface="Arial" panose="020B0604020202020204" pitchFamily="34" charset="0"/>
                <a:cs typeface="Arial" panose="020B0604020202020204" pitchFamily="34" charset="0"/>
              </a:rPr>
              <a:t>.</a:t>
            </a:r>
            <a:endParaRPr lang="en-US" dirty="0">
              <a:solidFill>
                <a:srgbClr val="666666"/>
              </a:solidFill>
            </a:endParaRPr>
          </a:p>
        </p:txBody>
      </p:sp>
    </p:spTree>
    <p:custDataLst>
      <p:tags r:id="rId1"/>
    </p:custDataLst>
    <p:extLst>
      <p:ext uri="{BB962C8B-B14F-4D97-AF65-F5344CB8AC3E}">
        <p14:creationId xmlns:p14="http://schemas.microsoft.com/office/powerpoint/2010/main" val="386786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Materials</a:t>
            </a:r>
          </a:p>
        </p:txBody>
      </p:sp>
      <p:sp>
        <p:nvSpPr>
          <p:cNvPr id="2" name="Subtitle 1"/>
          <p:cNvSpPr>
            <a:spLocks noGrp="1"/>
          </p:cNvSpPr>
          <p:nvPr>
            <p:ph type="body" sz="quarter" idx="14"/>
          </p:nvPr>
        </p:nvSpPr>
        <p:spPr>
          <a:prstGeom prst="rect">
            <a:avLst/>
          </a:prstGeom>
        </p:spPr>
        <p:txBody>
          <a:bodyPr/>
          <a:lstStyle/>
          <a:p>
            <a:pPr>
              <a:buNone/>
            </a:pPr>
            <a:r>
              <a:rPr lang="en-GB" i="1" dirty="0"/>
              <a:t>Cross-situational learning task</a:t>
            </a:r>
            <a:r>
              <a:rPr lang="en-GB" dirty="0"/>
              <a:t>, with 16 blocks</a:t>
            </a:r>
            <a:endParaRPr lang="en-GB" i="1" u="sng" dirty="0"/>
          </a:p>
          <a:p>
            <a:r>
              <a:rPr lang="en-GB" dirty="0"/>
              <a:t>Eight exposure blocks </a:t>
            </a:r>
            <a:r>
              <a:rPr lang="en-GB" dirty="0">
                <a:sym typeface="Wingdings" panose="05000000000000000000" pitchFamily="2" charset="2"/>
              </a:rPr>
              <a:t> exposure trials only</a:t>
            </a:r>
            <a:endParaRPr lang="en-GB" dirty="0"/>
          </a:p>
          <a:p>
            <a:r>
              <a:rPr lang="en-GB" dirty="0"/>
              <a:t>Four mixed blocks </a:t>
            </a:r>
            <a:r>
              <a:rPr lang="en-GB" dirty="0">
                <a:sym typeface="Wingdings" panose="05000000000000000000" pitchFamily="2" charset="2"/>
              </a:rPr>
              <a:t> exposure trials and lexical test trials</a:t>
            </a:r>
            <a:endParaRPr lang="en-GB" dirty="0"/>
          </a:p>
          <a:p>
            <a:r>
              <a:rPr lang="en-GB" dirty="0"/>
              <a:t>Four test blocks </a:t>
            </a:r>
            <a:r>
              <a:rPr lang="en-GB" dirty="0">
                <a:sym typeface="Wingdings" panose="05000000000000000000" pitchFamily="2" charset="2"/>
              </a:rPr>
              <a:t> syntactic test trials</a:t>
            </a:r>
            <a:endParaRPr lang="en-GB" dirty="0"/>
          </a:p>
          <a:p>
            <a:endParaRPr lang="en-GB" dirty="0"/>
          </a:p>
        </p:txBody>
      </p:sp>
      <p:graphicFrame>
        <p:nvGraphicFramePr>
          <p:cNvPr id="4" name="Table 3"/>
          <p:cNvGraphicFramePr>
            <a:graphicFrameLocks noGrp="1"/>
          </p:cNvGraphicFramePr>
          <p:nvPr>
            <p:extLst/>
          </p:nvPr>
        </p:nvGraphicFramePr>
        <p:xfrm>
          <a:off x="323528" y="4149079"/>
          <a:ext cx="8229601" cy="1432803"/>
        </p:xfrm>
        <a:graphic>
          <a:graphicData uri="http://schemas.openxmlformats.org/drawingml/2006/table">
            <a:tbl>
              <a:tblPr firstRow="1" firstCol="1" bandRow="1">
                <a:tableStyleId>{9D7B26C5-4107-4FEC-AEDC-1716B250A1EF}</a:tableStyleId>
              </a:tblPr>
              <a:tblGrid>
                <a:gridCol w="994136">
                  <a:extLst>
                    <a:ext uri="{9D8B030D-6E8A-4147-A177-3AD203B41FA5}">
                      <a16:colId xmlns:a16="http://schemas.microsoft.com/office/drawing/2014/main" val="20000"/>
                    </a:ext>
                  </a:extLst>
                </a:gridCol>
                <a:gridCol w="452628">
                  <a:extLst>
                    <a:ext uri="{9D8B030D-6E8A-4147-A177-3AD203B41FA5}">
                      <a16:colId xmlns:a16="http://schemas.microsoft.com/office/drawing/2014/main" val="20001"/>
                    </a:ext>
                  </a:extLst>
                </a:gridCol>
                <a:gridCol w="452628">
                  <a:extLst>
                    <a:ext uri="{9D8B030D-6E8A-4147-A177-3AD203B41FA5}">
                      <a16:colId xmlns:a16="http://schemas.microsoft.com/office/drawing/2014/main" val="20002"/>
                    </a:ext>
                  </a:extLst>
                </a:gridCol>
                <a:gridCol w="452628">
                  <a:extLst>
                    <a:ext uri="{9D8B030D-6E8A-4147-A177-3AD203B41FA5}">
                      <a16:colId xmlns:a16="http://schemas.microsoft.com/office/drawing/2014/main" val="20003"/>
                    </a:ext>
                  </a:extLst>
                </a:gridCol>
                <a:gridCol w="452628">
                  <a:extLst>
                    <a:ext uri="{9D8B030D-6E8A-4147-A177-3AD203B41FA5}">
                      <a16:colId xmlns:a16="http://schemas.microsoft.com/office/drawing/2014/main" val="20004"/>
                    </a:ext>
                  </a:extLst>
                </a:gridCol>
                <a:gridCol w="452628">
                  <a:extLst>
                    <a:ext uri="{9D8B030D-6E8A-4147-A177-3AD203B41FA5}">
                      <a16:colId xmlns:a16="http://schemas.microsoft.com/office/drawing/2014/main" val="20005"/>
                    </a:ext>
                  </a:extLst>
                </a:gridCol>
                <a:gridCol w="452628">
                  <a:extLst>
                    <a:ext uri="{9D8B030D-6E8A-4147-A177-3AD203B41FA5}">
                      <a16:colId xmlns:a16="http://schemas.microsoft.com/office/drawing/2014/main" val="20006"/>
                    </a:ext>
                  </a:extLst>
                </a:gridCol>
                <a:gridCol w="452628">
                  <a:extLst>
                    <a:ext uri="{9D8B030D-6E8A-4147-A177-3AD203B41FA5}">
                      <a16:colId xmlns:a16="http://schemas.microsoft.com/office/drawing/2014/main" val="20007"/>
                    </a:ext>
                  </a:extLst>
                </a:gridCol>
                <a:gridCol w="452628">
                  <a:extLst>
                    <a:ext uri="{9D8B030D-6E8A-4147-A177-3AD203B41FA5}">
                      <a16:colId xmlns:a16="http://schemas.microsoft.com/office/drawing/2014/main" val="20008"/>
                    </a:ext>
                  </a:extLst>
                </a:gridCol>
                <a:gridCol w="452628">
                  <a:extLst>
                    <a:ext uri="{9D8B030D-6E8A-4147-A177-3AD203B41FA5}">
                      <a16:colId xmlns:a16="http://schemas.microsoft.com/office/drawing/2014/main" val="20009"/>
                    </a:ext>
                  </a:extLst>
                </a:gridCol>
                <a:gridCol w="452628">
                  <a:extLst>
                    <a:ext uri="{9D8B030D-6E8A-4147-A177-3AD203B41FA5}">
                      <a16:colId xmlns:a16="http://schemas.microsoft.com/office/drawing/2014/main" val="20010"/>
                    </a:ext>
                  </a:extLst>
                </a:gridCol>
                <a:gridCol w="452628">
                  <a:extLst>
                    <a:ext uri="{9D8B030D-6E8A-4147-A177-3AD203B41FA5}">
                      <a16:colId xmlns:a16="http://schemas.microsoft.com/office/drawing/2014/main" val="20011"/>
                    </a:ext>
                  </a:extLst>
                </a:gridCol>
                <a:gridCol w="452628">
                  <a:extLst>
                    <a:ext uri="{9D8B030D-6E8A-4147-A177-3AD203B41FA5}">
                      <a16:colId xmlns:a16="http://schemas.microsoft.com/office/drawing/2014/main" val="20012"/>
                    </a:ext>
                  </a:extLst>
                </a:gridCol>
                <a:gridCol w="452628">
                  <a:extLst>
                    <a:ext uri="{9D8B030D-6E8A-4147-A177-3AD203B41FA5}">
                      <a16:colId xmlns:a16="http://schemas.microsoft.com/office/drawing/2014/main" val="20013"/>
                    </a:ext>
                  </a:extLst>
                </a:gridCol>
                <a:gridCol w="452628">
                  <a:extLst>
                    <a:ext uri="{9D8B030D-6E8A-4147-A177-3AD203B41FA5}">
                      <a16:colId xmlns:a16="http://schemas.microsoft.com/office/drawing/2014/main" val="20014"/>
                    </a:ext>
                  </a:extLst>
                </a:gridCol>
                <a:gridCol w="452628">
                  <a:extLst>
                    <a:ext uri="{9D8B030D-6E8A-4147-A177-3AD203B41FA5}">
                      <a16:colId xmlns:a16="http://schemas.microsoft.com/office/drawing/2014/main" val="20015"/>
                    </a:ext>
                  </a:extLst>
                </a:gridCol>
                <a:gridCol w="446045">
                  <a:extLst>
                    <a:ext uri="{9D8B030D-6E8A-4147-A177-3AD203B41FA5}">
                      <a16:colId xmlns:a16="http://schemas.microsoft.com/office/drawing/2014/main" val="20016"/>
                    </a:ext>
                  </a:extLst>
                </a:gridCol>
              </a:tblGrid>
              <a:tr h="360040">
                <a:tc>
                  <a:txBody>
                    <a:bodyPr/>
                    <a:lstStyle/>
                    <a:p>
                      <a:pPr>
                        <a:lnSpc>
                          <a:spcPct val="200000"/>
                        </a:lnSpc>
                        <a:spcAft>
                          <a:spcPts val="0"/>
                        </a:spcAft>
                      </a:pPr>
                      <a:r>
                        <a:rPr lang="en-GB" sz="1400" dirty="0">
                          <a:effectLst/>
                        </a:rPr>
                        <a:t> </a:t>
                      </a:r>
                      <a:endParaRPr lang="en-GB" sz="1400" dirty="0">
                        <a:effectLst/>
                        <a:latin typeface="Calibri"/>
                        <a:ea typeface="Times New Roman"/>
                        <a:cs typeface="Times New Roman"/>
                      </a:endParaRPr>
                    </a:p>
                  </a:txBody>
                  <a:tcPr marL="65364" marR="65364" marT="0" marB="0"/>
                </a:tc>
                <a:tc gridSpan="16">
                  <a:txBody>
                    <a:bodyPr/>
                    <a:lstStyle/>
                    <a:p>
                      <a:pPr algn="ctr">
                        <a:lnSpc>
                          <a:spcPct val="100000"/>
                        </a:lnSpc>
                        <a:spcAft>
                          <a:spcPts val="0"/>
                        </a:spcAft>
                      </a:pPr>
                      <a:r>
                        <a:rPr lang="en-GB" sz="1400" dirty="0">
                          <a:effectLst/>
                        </a:rPr>
                        <a:t>Block</a:t>
                      </a:r>
                      <a:endParaRPr lang="en-GB" sz="1400" dirty="0">
                        <a:effectLst/>
                        <a:latin typeface="Calibri"/>
                        <a:ea typeface="Times New Roman"/>
                        <a:cs typeface="Times New Roman"/>
                      </a:endParaRPr>
                    </a:p>
                  </a:txBody>
                  <a:tcPr marL="65364" marR="65364"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9558">
                <a:tc>
                  <a:txBody>
                    <a:bodyPr/>
                    <a:lstStyle/>
                    <a:p>
                      <a:pPr>
                        <a:lnSpc>
                          <a:spcPct val="100000"/>
                        </a:lnSpc>
                        <a:spcAft>
                          <a:spcPts val="0"/>
                        </a:spcAft>
                      </a:pPr>
                      <a:r>
                        <a:rPr lang="en-GB" sz="1400" dirty="0">
                          <a:effectLst/>
                        </a:rPr>
                        <a:t> </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2</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3</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4</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5</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6</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7</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8</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9</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10</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11</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12</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13</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14</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15</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16</a:t>
                      </a:r>
                      <a:endParaRPr lang="en-GB" sz="1400">
                        <a:effectLst/>
                        <a:latin typeface="Calibri"/>
                        <a:ea typeface="Times New Roman"/>
                        <a:cs typeface="Times New Roman"/>
                      </a:endParaRPr>
                    </a:p>
                  </a:txBody>
                  <a:tcPr marL="65364" marR="65364" marT="0" marB="0"/>
                </a:tc>
                <a:extLst>
                  <a:ext uri="{0D108BD9-81ED-4DB2-BD59-A6C34878D82A}">
                    <a16:rowId xmlns:a16="http://schemas.microsoft.com/office/drawing/2014/main" val="10001"/>
                  </a:ext>
                </a:extLst>
              </a:tr>
              <a:tr h="319558">
                <a:tc>
                  <a:txBody>
                    <a:bodyPr/>
                    <a:lstStyle/>
                    <a:p>
                      <a:pPr>
                        <a:lnSpc>
                          <a:spcPct val="100000"/>
                        </a:lnSpc>
                        <a:spcAft>
                          <a:spcPts val="0"/>
                        </a:spcAft>
                      </a:pPr>
                      <a:r>
                        <a:rPr lang="en-GB" sz="1400">
                          <a:effectLst/>
                        </a:rPr>
                        <a:t>Block type</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Exp</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Exp</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M</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ST</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M</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ST</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Exp</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Exp</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M</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ST</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Exp</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Exp</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M</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ST</a:t>
                      </a:r>
                      <a:endParaRPr lang="en-GB" sz="1400">
                        <a:effectLst/>
                        <a:latin typeface="Calibri"/>
                        <a:ea typeface="Times New Roman"/>
                        <a:cs typeface="Times New Roman"/>
                      </a:endParaRPr>
                    </a:p>
                  </a:txBody>
                  <a:tcPr marL="65364" marR="65364" marT="0" marB="0"/>
                </a:tc>
                <a:extLst>
                  <a:ext uri="{0D108BD9-81ED-4DB2-BD59-A6C34878D82A}">
                    <a16:rowId xmlns:a16="http://schemas.microsoft.com/office/drawing/2014/main" val="10002"/>
                  </a:ext>
                </a:extLst>
              </a:tr>
              <a:tr h="319558">
                <a:tc>
                  <a:txBody>
                    <a:bodyPr/>
                    <a:lstStyle/>
                    <a:p>
                      <a:pPr>
                        <a:lnSpc>
                          <a:spcPct val="100000"/>
                        </a:lnSpc>
                        <a:spcAft>
                          <a:spcPts val="0"/>
                        </a:spcAft>
                      </a:pPr>
                      <a:r>
                        <a:rPr lang="en-GB" sz="1400">
                          <a:effectLst/>
                        </a:rPr>
                        <a:t>Nr of trials</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16</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p>
                    <a:p>
                      <a:pPr>
                        <a:lnSpc>
                          <a:spcPct val="100000"/>
                        </a:lnSpc>
                        <a:spcAft>
                          <a:spcPts val="0"/>
                        </a:spcAft>
                      </a:pPr>
                      <a:r>
                        <a:rPr lang="en-GB" sz="1400" dirty="0">
                          <a:effectLst/>
                          <a:latin typeface="Calibri"/>
                          <a:ea typeface="Times New Roman"/>
                          <a:cs typeface="Times New Roman"/>
                        </a:rPr>
                        <a:t>24</a:t>
                      </a:r>
                    </a:p>
                  </a:txBody>
                  <a:tcPr marL="65364" marR="65364" marT="0" marB="0"/>
                </a:tc>
                <a:tc>
                  <a:txBody>
                    <a:bodyPr/>
                    <a:lstStyle/>
                    <a:p>
                      <a:pPr>
                        <a:lnSpc>
                          <a:spcPct val="100000"/>
                        </a:lnSpc>
                        <a:spcAft>
                          <a:spcPts val="0"/>
                        </a:spcAft>
                      </a:pPr>
                      <a:r>
                        <a:rPr lang="en-GB" sz="1400">
                          <a:effectLst/>
                        </a:rPr>
                        <a:t>16</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16</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p>
                    <a:p>
                      <a:pPr>
                        <a:lnSpc>
                          <a:spcPct val="100000"/>
                        </a:lnSpc>
                        <a:spcAft>
                          <a:spcPts val="0"/>
                        </a:spcAft>
                      </a:pPr>
                      <a:r>
                        <a:rPr lang="en-GB" sz="1400" dirty="0">
                          <a:effectLst/>
                          <a:latin typeface="+mn-lt"/>
                          <a:ea typeface="Times New Roman"/>
                          <a:cs typeface="Times New Roman"/>
                        </a:rPr>
                        <a:t>24</a:t>
                      </a:r>
                    </a:p>
                  </a:txBody>
                  <a:tcPr marL="65364" marR="65364" marT="0" marB="0"/>
                </a:tc>
                <a:tc>
                  <a:txBody>
                    <a:bodyPr/>
                    <a:lstStyle/>
                    <a:p>
                      <a:pPr>
                        <a:lnSpc>
                          <a:spcPct val="100000"/>
                        </a:lnSpc>
                        <a:spcAft>
                          <a:spcPts val="0"/>
                        </a:spcAft>
                      </a:pPr>
                      <a:r>
                        <a:rPr lang="en-GB" sz="1400">
                          <a:effectLst/>
                        </a:rPr>
                        <a:t>16</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p>
                    <a:p>
                      <a:pPr>
                        <a:lnSpc>
                          <a:spcPct val="100000"/>
                        </a:lnSpc>
                        <a:spcAft>
                          <a:spcPts val="0"/>
                        </a:spcAft>
                      </a:pPr>
                      <a:r>
                        <a:rPr lang="en-GB" sz="1400" dirty="0">
                          <a:effectLst/>
                          <a:latin typeface="+mn-lt"/>
                          <a:ea typeface="Times New Roman"/>
                          <a:cs typeface="Times New Roman"/>
                        </a:rPr>
                        <a:t>24</a:t>
                      </a: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p>
                    <a:p>
                      <a:pPr>
                        <a:lnSpc>
                          <a:spcPct val="100000"/>
                        </a:lnSpc>
                        <a:spcAft>
                          <a:spcPts val="0"/>
                        </a:spcAft>
                      </a:pPr>
                      <a:r>
                        <a:rPr lang="en-GB" sz="1400" dirty="0">
                          <a:effectLst/>
                          <a:latin typeface="+mn-lt"/>
                          <a:ea typeface="Times New Roman"/>
                          <a:cs typeface="Times New Roman"/>
                        </a:rPr>
                        <a:t>24</a:t>
                      </a: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77970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Procedure</a:t>
            </a:r>
          </a:p>
        </p:txBody>
      </p:sp>
      <p:sp>
        <p:nvSpPr>
          <p:cNvPr id="2" name="Subtitle 1"/>
          <p:cNvSpPr>
            <a:spLocks noGrp="1"/>
          </p:cNvSpPr>
          <p:nvPr>
            <p:ph type="body" sz="quarter" idx="14"/>
          </p:nvPr>
        </p:nvSpPr>
        <p:spPr>
          <a:xfrm>
            <a:off x="395288" y="1844675"/>
            <a:ext cx="6264944" cy="4752975"/>
          </a:xfrm>
          <a:prstGeom prst="rect">
            <a:avLst/>
          </a:prstGeom>
        </p:spPr>
        <p:txBody>
          <a:bodyPr/>
          <a:lstStyle/>
          <a:p>
            <a:pPr>
              <a:buNone/>
            </a:pPr>
            <a:r>
              <a:rPr lang="en-GB" i="1" dirty="0"/>
              <a:t>Exposure trials and lexical test trials</a:t>
            </a:r>
          </a:p>
          <a:p>
            <a:r>
              <a:rPr lang="en-GB" sz="2200" dirty="0"/>
              <a:t>Participants informed that they would learn a new language, spoken by “friendly inhabitants of a distant planet”.</a:t>
            </a:r>
          </a:p>
          <a:p>
            <a:r>
              <a:rPr lang="en-GB" sz="2200" dirty="0"/>
              <a:t>They observed two dynamic scenes and hear a sentence in the alien language over headphones.</a:t>
            </a:r>
          </a:p>
          <a:p>
            <a:r>
              <a:rPr lang="en-GB" sz="2200" dirty="0"/>
              <a:t>Task: Decide, as quickly and accurately as possible, which scene the sentence referred to.</a:t>
            </a:r>
          </a:p>
        </p:txBody>
      </p:sp>
      <p:graphicFrame>
        <p:nvGraphicFramePr>
          <p:cNvPr id="4" name="Table 3"/>
          <p:cNvGraphicFramePr>
            <a:graphicFrameLocks noGrp="1"/>
          </p:cNvGraphicFramePr>
          <p:nvPr>
            <p:extLst/>
          </p:nvPr>
        </p:nvGraphicFramePr>
        <p:xfrm>
          <a:off x="323528" y="5301208"/>
          <a:ext cx="8229601" cy="1325641"/>
        </p:xfrm>
        <a:graphic>
          <a:graphicData uri="http://schemas.openxmlformats.org/drawingml/2006/table">
            <a:tbl>
              <a:tblPr firstRow="1" firstCol="1" bandRow="1">
                <a:tableStyleId>{0E3FDE45-AF77-4B5C-9715-49D594BDF05E}</a:tableStyleId>
              </a:tblPr>
              <a:tblGrid>
                <a:gridCol w="994136">
                  <a:extLst>
                    <a:ext uri="{9D8B030D-6E8A-4147-A177-3AD203B41FA5}">
                      <a16:colId xmlns:a16="http://schemas.microsoft.com/office/drawing/2014/main" val="20000"/>
                    </a:ext>
                  </a:extLst>
                </a:gridCol>
                <a:gridCol w="452628">
                  <a:extLst>
                    <a:ext uri="{9D8B030D-6E8A-4147-A177-3AD203B41FA5}">
                      <a16:colId xmlns:a16="http://schemas.microsoft.com/office/drawing/2014/main" val="20001"/>
                    </a:ext>
                  </a:extLst>
                </a:gridCol>
                <a:gridCol w="452628">
                  <a:extLst>
                    <a:ext uri="{9D8B030D-6E8A-4147-A177-3AD203B41FA5}">
                      <a16:colId xmlns:a16="http://schemas.microsoft.com/office/drawing/2014/main" val="20002"/>
                    </a:ext>
                  </a:extLst>
                </a:gridCol>
                <a:gridCol w="452628">
                  <a:extLst>
                    <a:ext uri="{9D8B030D-6E8A-4147-A177-3AD203B41FA5}">
                      <a16:colId xmlns:a16="http://schemas.microsoft.com/office/drawing/2014/main" val="20003"/>
                    </a:ext>
                  </a:extLst>
                </a:gridCol>
                <a:gridCol w="452628">
                  <a:extLst>
                    <a:ext uri="{9D8B030D-6E8A-4147-A177-3AD203B41FA5}">
                      <a16:colId xmlns:a16="http://schemas.microsoft.com/office/drawing/2014/main" val="20004"/>
                    </a:ext>
                  </a:extLst>
                </a:gridCol>
                <a:gridCol w="452628">
                  <a:extLst>
                    <a:ext uri="{9D8B030D-6E8A-4147-A177-3AD203B41FA5}">
                      <a16:colId xmlns:a16="http://schemas.microsoft.com/office/drawing/2014/main" val="20005"/>
                    </a:ext>
                  </a:extLst>
                </a:gridCol>
                <a:gridCol w="452628">
                  <a:extLst>
                    <a:ext uri="{9D8B030D-6E8A-4147-A177-3AD203B41FA5}">
                      <a16:colId xmlns:a16="http://schemas.microsoft.com/office/drawing/2014/main" val="20006"/>
                    </a:ext>
                  </a:extLst>
                </a:gridCol>
                <a:gridCol w="452628">
                  <a:extLst>
                    <a:ext uri="{9D8B030D-6E8A-4147-A177-3AD203B41FA5}">
                      <a16:colId xmlns:a16="http://schemas.microsoft.com/office/drawing/2014/main" val="20007"/>
                    </a:ext>
                  </a:extLst>
                </a:gridCol>
                <a:gridCol w="452628">
                  <a:extLst>
                    <a:ext uri="{9D8B030D-6E8A-4147-A177-3AD203B41FA5}">
                      <a16:colId xmlns:a16="http://schemas.microsoft.com/office/drawing/2014/main" val="20008"/>
                    </a:ext>
                  </a:extLst>
                </a:gridCol>
                <a:gridCol w="452628">
                  <a:extLst>
                    <a:ext uri="{9D8B030D-6E8A-4147-A177-3AD203B41FA5}">
                      <a16:colId xmlns:a16="http://schemas.microsoft.com/office/drawing/2014/main" val="20009"/>
                    </a:ext>
                  </a:extLst>
                </a:gridCol>
                <a:gridCol w="452628">
                  <a:extLst>
                    <a:ext uri="{9D8B030D-6E8A-4147-A177-3AD203B41FA5}">
                      <a16:colId xmlns:a16="http://schemas.microsoft.com/office/drawing/2014/main" val="20010"/>
                    </a:ext>
                  </a:extLst>
                </a:gridCol>
                <a:gridCol w="452628">
                  <a:extLst>
                    <a:ext uri="{9D8B030D-6E8A-4147-A177-3AD203B41FA5}">
                      <a16:colId xmlns:a16="http://schemas.microsoft.com/office/drawing/2014/main" val="20011"/>
                    </a:ext>
                  </a:extLst>
                </a:gridCol>
                <a:gridCol w="452628">
                  <a:extLst>
                    <a:ext uri="{9D8B030D-6E8A-4147-A177-3AD203B41FA5}">
                      <a16:colId xmlns:a16="http://schemas.microsoft.com/office/drawing/2014/main" val="20012"/>
                    </a:ext>
                  </a:extLst>
                </a:gridCol>
                <a:gridCol w="452628">
                  <a:extLst>
                    <a:ext uri="{9D8B030D-6E8A-4147-A177-3AD203B41FA5}">
                      <a16:colId xmlns:a16="http://schemas.microsoft.com/office/drawing/2014/main" val="20013"/>
                    </a:ext>
                  </a:extLst>
                </a:gridCol>
                <a:gridCol w="452628">
                  <a:extLst>
                    <a:ext uri="{9D8B030D-6E8A-4147-A177-3AD203B41FA5}">
                      <a16:colId xmlns:a16="http://schemas.microsoft.com/office/drawing/2014/main" val="20014"/>
                    </a:ext>
                  </a:extLst>
                </a:gridCol>
                <a:gridCol w="452628">
                  <a:extLst>
                    <a:ext uri="{9D8B030D-6E8A-4147-A177-3AD203B41FA5}">
                      <a16:colId xmlns:a16="http://schemas.microsoft.com/office/drawing/2014/main" val="20015"/>
                    </a:ext>
                  </a:extLst>
                </a:gridCol>
                <a:gridCol w="446045">
                  <a:extLst>
                    <a:ext uri="{9D8B030D-6E8A-4147-A177-3AD203B41FA5}">
                      <a16:colId xmlns:a16="http://schemas.microsoft.com/office/drawing/2014/main" val="20016"/>
                    </a:ext>
                  </a:extLst>
                </a:gridCol>
              </a:tblGrid>
              <a:tr h="360040">
                <a:tc>
                  <a:txBody>
                    <a:bodyPr/>
                    <a:lstStyle/>
                    <a:p>
                      <a:pPr>
                        <a:lnSpc>
                          <a:spcPct val="200000"/>
                        </a:lnSpc>
                        <a:spcAft>
                          <a:spcPts val="0"/>
                        </a:spcAft>
                      </a:pPr>
                      <a:r>
                        <a:rPr lang="en-GB" sz="1400" dirty="0">
                          <a:effectLst/>
                        </a:rPr>
                        <a:t> </a:t>
                      </a:r>
                      <a:endParaRPr lang="en-GB" sz="1400" dirty="0">
                        <a:effectLst/>
                        <a:latin typeface="Calibri"/>
                        <a:ea typeface="Times New Roman"/>
                        <a:cs typeface="Times New Roman"/>
                      </a:endParaRPr>
                    </a:p>
                  </a:txBody>
                  <a:tcPr marL="65364" marR="65364" marT="0" marB="0"/>
                </a:tc>
                <a:tc gridSpan="16">
                  <a:txBody>
                    <a:bodyPr/>
                    <a:lstStyle/>
                    <a:p>
                      <a:pPr algn="ctr">
                        <a:lnSpc>
                          <a:spcPct val="100000"/>
                        </a:lnSpc>
                        <a:spcAft>
                          <a:spcPts val="0"/>
                        </a:spcAft>
                      </a:pPr>
                      <a:r>
                        <a:rPr lang="en-GB" sz="1400" dirty="0">
                          <a:effectLst/>
                        </a:rPr>
                        <a:t>Block</a:t>
                      </a:r>
                      <a:endParaRPr lang="en-GB" sz="1400" dirty="0">
                        <a:effectLst/>
                        <a:latin typeface="Calibri"/>
                        <a:ea typeface="Times New Roman"/>
                        <a:cs typeface="Times New Roman"/>
                      </a:endParaRPr>
                    </a:p>
                  </a:txBody>
                  <a:tcPr marL="65364" marR="65364"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9558">
                <a:tc>
                  <a:txBody>
                    <a:bodyPr/>
                    <a:lstStyle/>
                    <a:p>
                      <a:pPr>
                        <a:lnSpc>
                          <a:spcPct val="100000"/>
                        </a:lnSpc>
                        <a:spcAft>
                          <a:spcPts val="0"/>
                        </a:spcAft>
                      </a:pPr>
                      <a:r>
                        <a:rPr lang="en-GB" sz="1400" dirty="0">
                          <a:effectLst/>
                        </a:rPr>
                        <a:t> </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2</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3</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5</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7</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8</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9</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10</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11</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12</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13</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14</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15</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16</a:t>
                      </a:r>
                      <a:endParaRPr lang="en-GB" sz="1400">
                        <a:effectLst/>
                        <a:latin typeface="Calibri"/>
                        <a:ea typeface="Times New Roman"/>
                        <a:cs typeface="Times New Roman"/>
                      </a:endParaRPr>
                    </a:p>
                  </a:txBody>
                  <a:tcPr marL="65364" marR="65364" marT="0" marB="0"/>
                </a:tc>
                <a:extLst>
                  <a:ext uri="{0D108BD9-81ED-4DB2-BD59-A6C34878D82A}">
                    <a16:rowId xmlns:a16="http://schemas.microsoft.com/office/drawing/2014/main" val="10001"/>
                  </a:ext>
                </a:extLst>
              </a:tr>
              <a:tr h="319558">
                <a:tc>
                  <a:txBody>
                    <a:bodyPr/>
                    <a:lstStyle/>
                    <a:p>
                      <a:pPr>
                        <a:lnSpc>
                          <a:spcPct val="100000"/>
                        </a:lnSpc>
                        <a:spcAft>
                          <a:spcPts val="0"/>
                        </a:spcAft>
                      </a:pPr>
                      <a:r>
                        <a:rPr lang="en-GB" sz="1400">
                          <a:effectLst/>
                        </a:rPr>
                        <a:t>Block type</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M</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ST</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M</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ST</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M</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ST</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M</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ST</a:t>
                      </a:r>
                      <a:endParaRPr lang="en-GB" sz="1400">
                        <a:effectLst/>
                        <a:latin typeface="Calibri"/>
                        <a:ea typeface="Times New Roman"/>
                        <a:cs typeface="Times New Roman"/>
                      </a:endParaRPr>
                    </a:p>
                  </a:txBody>
                  <a:tcPr marL="65364" marR="65364" marT="0" marB="0"/>
                </a:tc>
                <a:extLst>
                  <a:ext uri="{0D108BD9-81ED-4DB2-BD59-A6C34878D82A}">
                    <a16:rowId xmlns:a16="http://schemas.microsoft.com/office/drawing/2014/main" val="10002"/>
                  </a:ext>
                </a:extLst>
              </a:tr>
              <a:tr h="319558">
                <a:tc>
                  <a:txBody>
                    <a:bodyPr/>
                    <a:lstStyle/>
                    <a:p>
                      <a:pPr>
                        <a:lnSpc>
                          <a:spcPct val="100000"/>
                        </a:lnSpc>
                        <a:spcAft>
                          <a:spcPts val="0"/>
                        </a:spcAft>
                      </a:pPr>
                      <a:r>
                        <a:rPr lang="en-GB" sz="1400">
                          <a:effectLst/>
                        </a:rPr>
                        <a:t>Nr of trials</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40</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40</a:t>
                      </a:r>
                      <a:endParaRPr lang="en-GB" sz="1400" dirty="0">
                        <a:solidFill>
                          <a:schemeClr val="bg1"/>
                        </a:solidFill>
                        <a:effectLst/>
                        <a:latin typeface="+mn-lt"/>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40</a:t>
                      </a:r>
                      <a:endParaRPr lang="en-GB" sz="1400" dirty="0">
                        <a:solidFill>
                          <a:schemeClr val="bg1"/>
                        </a:solidFill>
                        <a:effectLst/>
                        <a:latin typeface="+mn-lt"/>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40</a:t>
                      </a:r>
                      <a:endParaRPr lang="en-GB" sz="1400" dirty="0">
                        <a:solidFill>
                          <a:schemeClr val="bg1"/>
                        </a:solidFill>
                        <a:effectLst/>
                        <a:latin typeface="+mn-lt"/>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extLst>
                  <a:ext uri="{0D108BD9-81ED-4DB2-BD59-A6C34878D82A}">
                    <a16:rowId xmlns:a16="http://schemas.microsoft.com/office/drawing/2014/main" val="10003"/>
                  </a:ext>
                </a:extLst>
              </a:tr>
            </a:tbl>
          </a:graphicData>
        </a:graphic>
      </p:graphicFrame>
      <p:pic>
        <p:nvPicPr>
          <p:cNvPr id="5" name="Picture 36" descr="15732006_l"/>
          <p:cNvPicPr>
            <a:picLocks noChangeAspect="1" noChangeArrowheads="1"/>
          </p:cNvPicPr>
          <p:nvPr/>
        </p:nvPicPr>
        <p:blipFill>
          <a:blip r:embed="rId4" cstate="print"/>
          <a:srcRect/>
          <a:stretch>
            <a:fillRect/>
          </a:stretch>
        </p:blipFill>
        <p:spPr bwMode="auto">
          <a:xfrm>
            <a:off x="7092280" y="1946528"/>
            <a:ext cx="1554480" cy="1554480"/>
          </a:xfrm>
          <a:prstGeom prst="rect">
            <a:avLst/>
          </a:prstGeom>
          <a:noFill/>
        </p:spPr>
      </p:pic>
      <p:sp>
        <p:nvSpPr>
          <p:cNvPr id="18" name="TextBox 17"/>
          <p:cNvSpPr txBox="1"/>
          <p:nvPr/>
        </p:nvSpPr>
        <p:spPr>
          <a:xfrm>
            <a:off x="6660232" y="3645024"/>
            <a:ext cx="2195736" cy="523220"/>
          </a:xfrm>
          <a:prstGeom prst="rect">
            <a:avLst/>
          </a:prstGeom>
          <a:noFill/>
        </p:spPr>
        <p:txBody>
          <a:bodyPr wrap="square" rtlCol="0">
            <a:spAutoFit/>
          </a:bodyPr>
          <a:lstStyle/>
          <a:p>
            <a:pPr algn="ctr"/>
            <a:r>
              <a:rPr lang="en-GB" sz="2800" dirty="0">
                <a:solidFill>
                  <a:srgbClr val="666666"/>
                </a:solidFill>
              </a:rPr>
              <a:t>No feedback!</a:t>
            </a:r>
          </a:p>
        </p:txBody>
      </p:sp>
      <p:sp>
        <p:nvSpPr>
          <p:cNvPr id="19" name="Rectangle 18"/>
          <p:cNvSpPr/>
          <p:nvPr/>
        </p:nvSpPr>
        <p:spPr>
          <a:xfrm>
            <a:off x="1259632" y="5733256"/>
            <a:ext cx="1296000" cy="972000"/>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3059832" y="5733256"/>
            <a:ext cx="1296000" cy="972000"/>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4860032" y="5733256"/>
            <a:ext cx="1296000" cy="972000"/>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732384" y="5733256"/>
            <a:ext cx="1296000" cy="972000"/>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85552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Participants</a:t>
            </a:r>
          </a:p>
        </p:txBody>
      </p:sp>
      <p:sp>
        <p:nvSpPr>
          <p:cNvPr id="7" name="Text Placeholder 6"/>
          <p:cNvSpPr>
            <a:spLocks noGrp="1"/>
          </p:cNvSpPr>
          <p:nvPr>
            <p:ph type="body" sz="quarter" idx="14"/>
          </p:nvPr>
        </p:nvSpPr>
        <p:spPr/>
        <p:txBody>
          <a:bodyPr/>
          <a:lstStyle/>
          <a:p>
            <a:endParaRPr lang="en-US" dirty="0"/>
          </a:p>
        </p:txBody>
      </p:sp>
      <p:pic>
        <p:nvPicPr>
          <p:cNvPr id="4" name="Alien task video.wmv">
            <a:hlinkClick r:id="" action="ppaction://media"/>
          </p:cNvPr>
          <p:cNvPicPr>
            <a:picLocks noChangeAspect="1"/>
          </p:cNvPicPr>
          <p:nvPr>
            <a:videoFile r:link="rId2"/>
            <p:extLst>
              <p:ext uri="{DAA4B4D4-6D71-4841-9C94-3DE7FCFB9230}">
                <p14:media xmlns:p14="http://schemas.microsoft.com/office/powerpoint/2010/main" r:embed="rId3">
                  <p14:trim st="7053.0784" end="28924.9768"/>
                </p14:media>
              </p:ext>
            </p:extLst>
          </p:nvPr>
        </p:nvPicPr>
        <p:blipFill rotWithShape="1">
          <a:blip r:embed="rId5" cstate="print"/>
          <a:srcRect t="7688" r="53001" b="45215"/>
          <a:stretch/>
        </p:blipFill>
        <p:spPr>
          <a:xfrm>
            <a:off x="1907704" y="2420888"/>
            <a:ext cx="5619122" cy="3164864"/>
          </a:xfrm>
          <a:prstGeom prst="rect">
            <a:avLst/>
          </a:prstGeom>
        </p:spPr>
      </p:pic>
      <p:sp>
        <p:nvSpPr>
          <p:cNvPr id="6" name="Rectangle 5"/>
          <p:cNvSpPr/>
          <p:nvPr/>
        </p:nvSpPr>
        <p:spPr>
          <a:xfrm>
            <a:off x="2123728" y="1052736"/>
            <a:ext cx="4896544" cy="369332"/>
          </a:xfrm>
          <a:prstGeom prst="rect">
            <a:avLst/>
          </a:prstGeom>
        </p:spPr>
        <p:txBody>
          <a:bodyPr wrap="square">
            <a:spAutoFit/>
          </a:bodyPr>
          <a:lstStyle/>
          <a:p>
            <a:r>
              <a:rPr lang="en-US" dirty="0" err="1">
                <a:solidFill>
                  <a:schemeClr val="bg1"/>
                </a:solidFill>
                <a:latin typeface="Arial" panose="020B0604020202020204" pitchFamily="34" charset="0"/>
                <a:cs typeface="Arial" panose="020B0604020202020204" pitchFamily="34" charset="0"/>
              </a:rPr>
              <a:t>Hagal</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chilad</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tha</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garshal</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sumbad</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noo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thisslin</a:t>
            </a:r>
            <a:r>
              <a:rPr lang="en-US" dirty="0">
                <a:solidFill>
                  <a:schemeClr val="bg1"/>
                </a:solidFill>
                <a:latin typeface="Arial" panose="020B0604020202020204" pitchFamily="34" charset="0"/>
                <a:cs typeface="Arial" panose="020B0604020202020204" pitchFamily="34" charset="0"/>
              </a:rPr>
              <a:t>.</a:t>
            </a:r>
            <a:endParaRPr lang="en-US" dirty="0">
              <a:solidFill>
                <a:schemeClr val="bg1"/>
              </a:solidFill>
            </a:endParaRPr>
          </a:p>
        </p:txBody>
      </p:sp>
      <p:pic>
        <p:nvPicPr>
          <p:cNvPr id="5" name="Picture 4">
            <a:extLst>
              <a:ext uri="{FF2B5EF4-FFF2-40B4-BE49-F238E27FC236}">
                <a16:creationId xmlns:a16="http://schemas.microsoft.com/office/drawing/2014/main" id="{650CB971-1400-1840-8F46-C595FE6614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8624" y="2372652"/>
            <a:ext cx="5664200" cy="3213100"/>
          </a:xfrm>
          <a:prstGeom prst="rect">
            <a:avLst/>
          </a:prstGeom>
        </p:spPr>
      </p:pic>
    </p:spTree>
    <p:custDataLst>
      <p:tags r:id="rId1"/>
    </p:custDataLst>
    <p:extLst>
      <p:ext uri="{BB962C8B-B14F-4D97-AF65-F5344CB8AC3E}">
        <p14:creationId xmlns:p14="http://schemas.microsoft.com/office/powerpoint/2010/main" val="142828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Saffran</a:t>
            </a:r>
            <a:r>
              <a:rPr lang="en-US" dirty="0"/>
              <a:t> et al. (1996)</a:t>
            </a:r>
          </a:p>
        </p:txBody>
      </p:sp>
      <p:sp>
        <p:nvSpPr>
          <p:cNvPr id="3" name="Text Placeholder 2"/>
          <p:cNvSpPr>
            <a:spLocks noGrp="1"/>
          </p:cNvSpPr>
          <p:nvPr>
            <p:ph type="body" sz="quarter" idx="14"/>
          </p:nvPr>
        </p:nvSpPr>
        <p:spPr/>
        <p:txBody>
          <a:bodyPr/>
          <a:lstStyle/>
          <a:p>
            <a:pPr marL="0" indent="0" algn="ctr">
              <a:buNone/>
            </a:pPr>
            <a:endParaRPr lang="en-US" i="1" dirty="0"/>
          </a:p>
          <a:p>
            <a:pPr marL="0" indent="0" algn="ctr">
              <a:buNone/>
            </a:pPr>
            <a:endParaRPr lang="en-US" i="1" dirty="0"/>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772816"/>
            <a:ext cx="4857756" cy="50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2" t="11831" r="3016" b="5972"/>
          <a:stretch/>
        </p:blipFill>
        <p:spPr bwMode="auto">
          <a:xfrm>
            <a:off x="4211960" y="2636912"/>
            <a:ext cx="4641509" cy="13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73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5" descr="15625025_l"/>
          <p:cNvPicPr>
            <a:picLocks noChangeAspect="1" noChangeArrowheads="1"/>
          </p:cNvPicPr>
          <p:nvPr/>
        </p:nvPicPr>
        <p:blipFill>
          <a:blip r:embed="rId3" cstate="print"/>
          <a:srcRect/>
          <a:stretch>
            <a:fillRect/>
          </a:stretch>
        </p:blipFill>
        <p:spPr bwMode="auto">
          <a:xfrm>
            <a:off x="7084202" y="1904216"/>
            <a:ext cx="1554480" cy="1554480"/>
          </a:xfrm>
          <a:prstGeom prst="rect">
            <a:avLst/>
          </a:prstGeom>
          <a:noFill/>
        </p:spPr>
      </p:pic>
      <p:sp>
        <p:nvSpPr>
          <p:cNvPr id="3" name="Title 2"/>
          <p:cNvSpPr>
            <a:spLocks noGrp="1"/>
          </p:cNvSpPr>
          <p:nvPr>
            <p:ph type="ctrTitle"/>
          </p:nvPr>
        </p:nvSpPr>
        <p:spPr/>
        <p:txBody>
          <a:bodyPr/>
          <a:lstStyle/>
          <a:p>
            <a:r>
              <a:rPr lang="en-GB" dirty="0"/>
              <a:t>Methods: Procedure</a:t>
            </a:r>
          </a:p>
        </p:txBody>
      </p:sp>
      <p:sp>
        <p:nvSpPr>
          <p:cNvPr id="2" name="Subtitle 1"/>
          <p:cNvSpPr>
            <a:spLocks noGrp="1"/>
          </p:cNvSpPr>
          <p:nvPr>
            <p:ph type="body" sz="quarter" idx="14"/>
          </p:nvPr>
        </p:nvSpPr>
        <p:spPr>
          <a:xfrm>
            <a:off x="395288" y="1844675"/>
            <a:ext cx="6552976" cy="4752975"/>
          </a:xfrm>
          <a:prstGeom prst="rect">
            <a:avLst/>
          </a:prstGeom>
        </p:spPr>
        <p:txBody>
          <a:bodyPr/>
          <a:lstStyle/>
          <a:p>
            <a:pPr>
              <a:buNone/>
            </a:pPr>
            <a:r>
              <a:rPr lang="en-GB" i="1" dirty="0"/>
              <a:t>Exposure trials and lexical test trials</a:t>
            </a:r>
          </a:p>
          <a:p>
            <a:r>
              <a:rPr lang="en-GB" sz="2200" dirty="0"/>
              <a:t>In the lexical test trials (24 per block), the scenes were identical with one difference.</a:t>
            </a:r>
          </a:p>
        </p:txBody>
      </p:sp>
      <p:sp>
        <p:nvSpPr>
          <p:cNvPr id="18" name="TextBox 17"/>
          <p:cNvSpPr txBox="1"/>
          <p:nvPr/>
        </p:nvSpPr>
        <p:spPr>
          <a:xfrm>
            <a:off x="3563888" y="6309320"/>
            <a:ext cx="1908212" cy="369332"/>
          </a:xfrm>
          <a:prstGeom prst="rect">
            <a:avLst/>
          </a:prstGeom>
          <a:noFill/>
        </p:spPr>
        <p:txBody>
          <a:bodyPr wrap="square" rtlCol="0">
            <a:spAutoFit/>
          </a:bodyPr>
          <a:lstStyle/>
          <a:p>
            <a:pPr algn="ctr"/>
            <a:r>
              <a:rPr lang="en-GB" dirty="0">
                <a:solidFill>
                  <a:srgbClr val="666666"/>
                </a:solidFill>
              </a:rPr>
              <a:t>No feedback!</a:t>
            </a:r>
          </a:p>
        </p:txBody>
      </p:sp>
      <p:graphicFrame>
        <p:nvGraphicFramePr>
          <p:cNvPr id="6" name="Table 5"/>
          <p:cNvGraphicFramePr>
            <a:graphicFrameLocks noGrp="1"/>
          </p:cNvGraphicFramePr>
          <p:nvPr>
            <p:extLst/>
          </p:nvPr>
        </p:nvGraphicFramePr>
        <p:xfrm>
          <a:off x="467544" y="3861048"/>
          <a:ext cx="7559999" cy="2123440"/>
        </p:xfrm>
        <a:graphic>
          <a:graphicData uri="http://schemas.openxmlformats.org/drawingml/2006/table">
            <a:tbl>
              <a:tblPr firstRow="1" bandRow="1">
                <a:tableStyleId>{21E4AEA4-8DFA-4A89-87EB-49C32662AFE0}</a:tableStyleId>
              </a:tblPr>
              <a:tblGrid>
                <a:gridCol w="1580455">
                  <a:extLst>
                    <a:ext uri="{9D8B030D-6E8A-4147-A177-3AD203B41FA5}">
                      <a16:colId xmlns:a16="http://schemas.microsoft.com/office/drawing/2014/main" val="20000"/>
                    </a:ext>
                  </a:extLst>
                </a:gridCol>
                <a:gridCol w="1494886">
                  <a:extLst>
                    <a:ext uri="{9D8B030D-6E8A-4147-A177-3AD203B41FA5}">
                      <a16:colId xmlns:a16="http://schemas.microsoft.com/office/drawing/2014/main" val="20001"/>
                    </a:ext>
                  </a:extLst>
                </a:gridCol>
                <a:gridCol w="1494886">
                  <a:extLst>
                    <a:ext uri="{9D8B030D-6E8A-4147-A177-3AD203B41FA5}">
                      <a16:colId xmlns:a16="http://schemas.microsoft.com/office/drawing/2014/main" val="20002"/>
                    </a:ext>
                  </a:extLst>
                </a:gridCol>
                <a:gridCol w="1494886">
                  <a:extLst>
                    <a:ext uri="{9D8B030D-6E8A-4147-A177-3AD203B41FA5}">
                      <a16:colId xmlns:a16="http://schemas.microsoft.com/office/drawing/2014/main" val="20003"/>
                    </a:ext>
                  </a:extLst>
                </a:gridCol>
                <a:gridCol w="1494886">
                  <a:extLst>
                    <a:ext uri="{9D8B030D-6E8A-4147-A177-3AD203B41FA5}">
                      <a16:colId xmlns:a16="http://schemas.microsoft.com/office/drawing/2014/main" val="20004"/>
                    </a:ext>
                  </a:extLst>
                </a:gridCol>
              </a:tblGrid>
              <a:tr h="496064">
                <a:tc>
                  <a:txBody>
                    <a:bodyPr/>
                    <a:lstStyle/>
                    <a:p>
                      <a:endParaRPr lang="en-GB" dirty="0"/>
                    </a:p>
                  </a:txBody>
                  <a:tcPr/>
                </a:tc>
                <a:tc>
                  <a:txBody>
                    <a:bodyPr/>
                    <a:lstStyle/>
                    <a:p>
                      <a:pPr algn="ctr"/>
                      <a:r>
                        <a:rPr lang="en-GB" dirty="0"/>
                        <a:t>Aliens</a:t>
                      </a:r>
                    </a:p>
                  </a:txBody>
                  <a:tcPr/>
                </a:tc>
                <a:tc>
                  <a:txBody>
                    <a:bodyPr/>
                    <a:lstStyle/>
                    <a:p>
                      <a:pPr algn="ctr"/>
                      <a:r>
                        <a:rPr lang="en-GB" dirty="0" err="1"/>
                        <a:t>Colors</a:t>
                      </a:r>
                      <a:endParaRPr lang="en-GB" dirty="0"/>
                    </a:p>
                  </a:txBody>
                  <a:tcPr/>
                </a:tc>
                <a:tc>
                  <a:txBody>
                    <a:bodyPr/>
                    <a:lstStyle/>
                    <a:p>
                      <a:pPr algn="ctr"/>
                      <a:r>
                        <a:rPr lang="en-GB" dirty="0"/>
                        <a:t>Actions</a:t>
                      </a:r>
                    </a:p>
                  </a:txBody>
                  <a:tcPr/>
                </a:tc>
                <a:tc>
                  <a:txBody>
                    <a:bodyPr/>
                    <a:lstStyle/>
                    <a:p>
                      <a:pPr algn="ctr"/>
                      <a:r>
                        <a:rPr lang="en-GB" dirty="0"/>
                        <a:t>Agent-patient</a:t>
                      </a:r>
                    </a:p>
                    <a:p>
                      <a:pPr algn="ctr"/>
                      <a:r>
                        <a:rPr lang="en-GB" baseline="0" dirty="0"/>
                        <a:t>assignment</a:t>
                      </a:r>
                      <a:endParaRPr lang="en-GB" dirty="0"/>
                    </a:p>
                  </a:txBody>
                  <a:tcPr/>
                </a:tc>
                <a:extLst>
                  <a:ext uri="{0D108BD9-81ED-4DB2-BD59-A6C34878D82A}">
                    <a16:rowId xmlns:a16="http://schemas.microsoft.com/office/drawing/2014/main" val="10000"/>
                  </a:ext>
                </a:extLst>
              </a:tr>
              <a:tr h="370840">
                <a:tc>
                  <a:txBody>
                    <a:bodyPr/>
                    <a:lstStyle/>
                    <a:p>
                      <a:r>
                        <a:rPr lang="en-GB" dirty="0"/>
                        <a:t>Noun test</a:t>
                      </a:r>
                    </a:p>
                  </a:txBody>
                  <a:tcPr/>
                </a:tc>
                <a:tc>
                  <a:txBody>
                    <a:bodyPr/>
                    <a:lstStyle/>
                    <a:p>
                      <a:r>
                        <a:rPr lang="en-GB" dirty="0"/>
                        <a:t>Different</a:t>
                      </a:r>
                    </a:p>
                  </a:txBody>
                  <a:tcPr/>
                </a:tc>
                <a:tc>
                  <a:txBody>
                    <a:bodyPr/>
                    <a:lstStyle/>
                    <a:p>
                      <a:r>
                        <a:rPr lang="en-GB" dirty="0"/>
                        <a:t>Same</a:t>
                      </a:r>
                    </a:p>
                  </a:txBody>
                  <a:tcPr/>
                </a:tc>
                <a:tc>
                  <a:txBody>
                    <a:bodyPr/>
                    <a:lstStyle/>
                    <a:p>
                      <a:r>
                        <a:rPr lang="en-GB" dirty="0"/>
                        <a:t>Same</a:t>
                      </a:r>
                    </a:p>
                  </a:txBody>
                  <a:tcPr/>
                </a:tc>
                <a:tc>
                  <a:txBody>
                    <a:bodyPr/>
                    <a:lstStyle/>
                    <a:p>
                      <a:r>
                        <a:rPr lang="en-GB" dirty="0"/>
                        <a:t>Same</a:t>
                      </a:r>
                    </a:p>
                  </a:txBody>
                  <a:tcPr/>
                </a:tc>
                <a:extLst>
                  <a:ext uri="{0D108BD9-81ED-4DB2-BD59-A6C34878D82A}">
                    <a16:rowId xmlns:a16="http://schemas.microsoft.com/office/drawing/2014/main" val="10001"/>
                  </a:ext>
                </a:extLst>
              </a:tr>
              <a:tr h="370840">
                <a:tc>
                  <a:txBody>
                    <a:bodyPr/>
                    <a:lstStyle/>
                    <a:p>
                      <a:r>
                        <a:rPr lang="en-GB" dirty="0"/>
                        <a:t>Verb test</a:t>
                      </a:r>
                    </a:p>
                  </a:txBody>
                  <a:tcPr/>
                </a:tc>
                <a:tc>
                  <a:txBody>
                    <a:bodyPr/>
                    <a:lstStyle/>
                    <a:p>
                      <a:r>
                        <a:rPr lang="en-GB" dirty="0"/>
                        <a:t>Same</a:t>
                      </a:r>
                    </a:p>
                  </a:txBody>
                  <a:tcPr/>
                </a:tc>
                <a:tc>
                  <a:txBody>
                    <a:bodyPr/>
                    <a:lstStyle/>
                    <a:p>
                      <a:r>
                        <a:rPr lang="en-GB" dirty="0"/>
                        <a:t>Same</a:t>
                      </a:r>
                    </a:p>
                  </a:txBody>
                  <a:tcPr/>
                </a:tc>
                <a:tc>
                  <a:txBody>
                    <a:bodyPr/>
                    <a:lstStyle/>
                    <a:p>
                      <a:r>
                        <a:rPr lang="en-GB" dirty="0"/>
                        <a:t>Different</a:t>
                      </a:r>
                    </a:p>
                  </a:txBody>
                  <a:tcPr/>
                </a:tc>
                <a:tc>
                  <a:txBody>
                    <a:bodyPr/>
                    <a:lstStyle/>
                    <a:p>
                      <a:r>
                        <a:rPr lang="en-GB" dirty="0"/>
                        <a:t>Same</a:t>
                      </a:r>
                    </a:p>
                  </a:txBody>
                  <a:tcPr/>
                </a:tc>
                <a:extLst>
                  <a:ext uri="{0D108BD9-81ED-4DB2-BD59-A6C34878D82A}">
                    <a16:rowId xmlns:a16="http://schemas.microsoft.com/office/drawing/2014/main" val="10002"/>
                  </a:ext>
                </a:extLst>
              </a:tr>
              <a:tr h="370840">
                <a:tc>
                  <a:txBody>
                    <a:bodyPr/>
                    <a:lstStyle/>
                    <a:p>
                      <a:r>
                        <a:rPr lang="en-GB" dirty="0"/>
                        <a:t>Adjective</a:t>
                      </a:r>
                      <a:r>
                        <a:rPr lang="en-GB" baseline="0" dirty="0"/>
                        <a:t> test</a:t>
                      </a:r>
                      <a:endParaRPr lang="en-GB" dirty="0"/>
                    </a:p>
                  </a:txBody>
                  <a:tcPr/>
                </a:tc>
                <a:tc>
                  <a:txBody>
                    <a:bodyPr/>
                    <a:lstStyle/>
                    <a:p>
                      <a:r>
                        <a:rPr lang="en-GB" dirty="0"/>
                        <a:t>Same</a:t>
                      </a:r>
                    </a:p>
                  </a:txBody>
                  <a:tcPr/>
                </a:tc>
                <a:tc>
                  <a:txBody>
                    <a:bodyPr/>
                    <a:lstStyle/>
                    <a:p>
                      <a:r>
                        <a:rPr lang="en-GB" dirty="0"/>
                        <a:t>Different</a:t>
                      </a:r>
                    </a:p>
                  </a:txBody>
                  <a:tcPr/>
                </a:tc>
                <a:tc>
                  <a:txBody>
                    <a:bodyPr/>
                    <a:lstStyle/>
                    <a:p>
                      <a:r>
                        <a:rPr lang="en-GB" dirty="0"/>
                        <a:t>Same</a:t>
                      </a:r>
                    </a:p>
                  </a:txBody>
                  <a:tcPr/>
                </a:tc>
                <a:tc>
                  <a:txBody>
                    <a:bodyPr/>
                    <a:lstStyle/>
                    <a:p>
                      <a:r>
                        <a:rPr lang="en-GB" dirty="0"/>
                        <a:t>Same</a:t>
                      </a:r>
                    </a:p>
                  </a:txBody>
                  <a:tcPr/>
                </a:tc>
                <a:extLst>
                  <a:ext uri="{0D108BD9-81ED-4DB2-BD59-A6C34878D82A}">
                    <a16:rowId xmlns:a16="http://schemas.microsoft.com/office/drawing/2014/main" val="10003"/>
                  </a:ext>
                </a:extLst>
              </a:tr>
              <a:tr h="370840">
                <a:tc>
                  <a:txBody>
                    <a:bodyPr/>
                    <a:lstStyle/>
                    <a:p>
                      <a:r>
                        <a:rPr lang="en-GB" dirty="0"/>
                        <a:t>Marker test</a:t>
                      </a:r>
                    </a:p>
                  </a:txBody>
                  <a:tcPr/>
                </a:tc>
                <a:tc>
                  <a:txBody>
                    <a:bodyPr/>
                    <a:lstStyle/>
                    <a:p>
                      <a:r>
                        <a:rPr lang="en-GB" dirty="0"/>
                        <a:t>Same</a:t>
                      </a:r>
                    </a:p>
                  </a:txBody>
                  <a:tcPr/>
                </a:tc>
                <a:tc>
                  <a:txBody>
                    <a:bodyPr/>
                    <a:lstStyle/>
                    <a:p>
                      <a:r>
                        <a:rPr lang="en-GB" dirty="0"/>
                        <a:t>Same</a:t>
                      </a:r>
                    </a:p>
                  </a:txBody>
                  <a:tcPr/>
                </a:tc>
                <a:tc>
                  <a:txBody>
                    <a:bodyPr/>
                    <a:lstStyle/>
                    <a:p>
                      <a:r>
                        <a:rPr lang="en-GB" dirty="0"/>
                        <a:t>Same</a:t>
                      </a:r>
                    </a:p>
                  </a:txBody>
                  <a:tcPr/>
                </a:tc>
                <a:tc>
                  <a:txBody>
                    <a:bodyPr/>
                    <a:lstStyle/>
                    <a:p>
                      <a:r>
                        <a:rPr lang="en-GB" dirty="0"/>
                        <a:t>Different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34889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323528" y="5301208"/>
          <a:ext cx="8229601" cy="1325641"/>
        </p:xfrm>
        <a:graphic>
          <a:graphicData uri="http://schemas.openxmlformats.org/drawingml/2006/table">
            <a:tbl>
              <a:tblPr firstRow="1" firstCol="1" bandRow="1">
                <a:tableStyleId>{0E3FDE45-AF77-4B5C-9715-49D594BDF05E}</a:tableStyleId>
              </a:tblPr>
              <a:tblGrid>
                <a:gridCol w="994136">
                  <a:extLst>
                    <a:ext uri="{9D8B030D-6E8A-4147-A177-3AD203B41FA5}">
                      <a16:colId xmlns:a16="http://schemas.microsoft.com/office/drawing/2014/main" val="20000"/>
                    </a:ext>
                  </a:extLst>
                </a:gridCol>
                <a:gridCol w="452628">
                  <a:extLst>
                    <a:ext uri="{9D8B030D-6E8A-4147-A177-3AD203B41FA5}">
                      <a16:colId xmlns:a16="http://schemas.microsoft.com/office/drawing/2014/main" val="20001"/>
                    </a:ext>
                  </a:extLst>
                </a:gridCol>
                <a:gridCol w="452628">
                  <a:extLst>
                    <a:ext uri="{9D8B030D-6E8A-4147-A177-3AD203B41FA5}">
                      <a16:colId xmlns:a16="http://schemas.microsoft.com/office/drawing/2014/main" val="20002"/>
                    </a:ext>
                  </a:extLst>
                </a:gridCol>
                <a:gridCol w="452628">
                  <a:extLst>
                    <a:ext uri="{9D8B030D-6E8A-4147-A177-3AD203B41FA5}">
                      <a16:colId xmlns:a16="http://schemas.microsoft.com/office/drawing/2014/main" val="20003"/>
                    </a:ext>
                  </a:extLst>
                </a:gridCol>
                <a:gridCol w="452628">
                  <a:extLst>
                    <a:ext uri="{9D8B030D-6E8A-4147-A177-3AD203B41FA5}">
                      <a16:colId xmlns:a16="http://schemas.microsoft.com/office/drawing/2014/main" val="20004"/>
                    </a:ext>
                  </a:extLst>
                </a:gridCol>
                <a:gridCol w="452628">
                  <a:extLst>
                    <a:ext uri="{9D8B030D-6E8A-4147-A177-3AD203B41FA5}">
                      <a16:colId xmlns:a16="http://schemas.microsoft.com/office/drawing/2014/main" val="20005"/>
                    </a:ext>
                  </a:extLst>
                </a:gridCol>
                <a:gridCol w="452628">
                  <a:extLst>
                    <a:ext uri="{9D8B030D-6E8A-4147-A177-3AD203B41FA5}">
                      <a16:colId xmlns:a16="http://schemas.microsoft.com/office/drawing/2014/main" val="20006"/>
                    </a:ext>
                  </a:extLst>
                </a:gridCol>
                <a:gridCol w="452628">
                  <a:extLst>
                    <a:ext uri="{9D8B030D-6E8A-4147-A177-3AD203B41FA5}">
                      <a16:colId xmlns:a16="http://schemas.microsoft.com/office/drawing/2014/main" val="20007"/>
                    </a:ext>
                  </a:extLst>
                </a:gridCol>
                <a:gridCol w="452628">
                  <a:extLst>
                    <a:ext uri="{9D8B030D-6E8A-4147-A177-3AD203B41FA5}">
                      <a16:colId xmlns:a16="http://schemas.microsoft.com/office/drawing/2014/main" val="20008"/>
                    </a:ext>
                  </a:extLst>
                </a:gridCol>
                <a:gridCol w="452628">
                  <a:extLst>
                    <a:ext uri="{9D8B030D-6E8A-4147-A177-3AD203B41FA5}">
                      <a16:colId xmlns:a16="http://schemas.microsoft.com/office/drawing/2014/main" val="20009"/>
                    </a:ext>
                  </a:extLst>
                </a:gridCol>
                <a:gridCol w="452628">
                  <a:extLst>
                    <a:ext uri="{9D8B030D-6E8A-4147-A177-3AD203B41FA5}">
                      <a16:colId xmlns:a16="http://schemas.microsoft.com/office/drawing/2014/main" val="20010"/>
                    </a:ext>
                  </a:extLst>
                </a:gridCol>
                <a:gridCol w="452628">
                  <a:extLst>
                    <a:ext uri="{9D8B030D-6E8A-4147-A177-3AD203B41FA5}">
                      <a16:colId xmlns:a16="http://schemas.microsoft.com/office/drawing/2014/main" val="20011"/>
                    </a:ext>
                  </a:extLst>
                </a:gridCol>
                <a:gridCol w="452628">
                  <a:extLst>
                    <a:ext uri="{9D8B030D-6E8A-4147-A177-3AD203B41FA5}">
                      <a16:colId xmlns:a16="http://schemas.microsoft.com/office/drawing/2014/main" val="20012"/>
                    </a:ext>
                  </a:extLst>
                </a:gridCol>
                <a:gridCol w="452628">
                  <a:extLst>
                    <a:ext uri="{9D8B030D-6E8A-4147-A177-3AD203B41FA5}">
                      <a16:colId xmlns:a16="http://schemas.microsoft.com/office/drawing/2014/main" val="20013"/>
                    </a:ext>
                  </a:extLst>
                </a:gridCol>
                <a:gridCol w="452628">
                  <a:extLst>
                    <a:ext uri="{9D8B030D-6E8A-4147-A177-3AD203B41FA5}">
                      <a16:colId xmlns:a16="http://schemas.microsoft.com/office/drawing/2014/main" val="20014"/>
                    </a:ext>
                  </a:extLst>
                </a:gridCol>
                <a:gridCol w="452628">
                  <a:extLst>
                    <a:ext uri="{9D8B030D-6E8A-4147-A177-3AD203B41FA5}">
                      <a16:colId xmlns:a16="http://schemas.microsoft.com/office/drawing/2014/main" val="20015"/>
                    </a:ext>
                  </a:extLst>
                </a:gridCol>
                <a:gridCol w="446045">
                  <a:extLst>
                    <a:ext uri="{9D8B030D-6E8A-4147-A177-3AD203B41FA5}">
                      <a16:colId xmlns:a16="http://schemas.microsoft.com/office/drawing/2014/main" val="20016"/>
                    </a:ext>
                  </a:extLst>
                </a:gridCol>
              </a:tblGrid>
              <a:tr h="360040">
                <a:tc>
                  <a:txBody>
                    <a:bodyPr/>
                    <a:lstStyle/>
                    <a:p>
                      <a:pPr>
                        <a:lnSpc>
                          <a:spcPct val="200000"/>
                        </a:lnSpc>
                        <a:spcAft>
                          <a:spcPts val="0"/>
                        </a:spcAft>
                      </a:pPr>
                      <a:r>
                        <a:rPr lang="en-GB" sz="1400" dirty="0">
                          <a:effectLst/>
                        </a:rPr>
                        <a:t> </a:t>
                      </a:r>
                      <a:endParaRPr lang="en-GB" sz="1400" dirty="0">
                        <a:effectLst/>
                        <a:latin typeface="Calibri"/>
                        <a:ea typeface="Times New Roman"/>
                        <a:cs typeface="Times New Roman"/>
                      </a:endParaRPr>
                    </a:p>
                  </a:txBody>
                  <a:tcPr marL="65364" marR="65364" marT="0" marB="0"/>
                </a:tc>
                <a:tc gridSpan="16">
                  <a:txBody>
                    <a:bodyPr/>
                    <a:lstStyle/>
                    <a:p>
                      <a:pPr algn="ctr">
                        <a:lnSpc>
                          <a:spcPct val="100000"/>
                        </a:lnSpc>
                        <a:spcAft>
                          <a:spcPts val="0"/>
                        </a:spcAft>
                      </a:pPr>
                      <a:r>
                        <a:rPr lang="en-GB" sz="1400" dirty="0">
                          <a:effectLst/>
                        </a:rPr>
                        <a:t>Block</a:t>
                      </a:r>
                      <a:endParaRPr lang="en-GB" sz="1400" dirty="0">
                        <a:effectLst/>
                        <a:latin typeface="Calibri"/>
                        <a:ea typeface="Times New Roman"/>
                        <a:cs typeface="Times New Roman"/>
                      </a:endParaRPr>
                    </a:p>
                  </a:txBody>
                  <a:tcPr marL="65364" marR="65364"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9558">
                <a:tc>
                  <a:txBody>
                    <a:bodyPr/>
                    <a:lstStyle/>
                    <a:p>
                      <a:pPr>
                        <a:lnSpc>
                          <a:spcPct val="100000"/>
                        </a:lnSpc>
                        <a:spcAft>
                          <a:spcPts val="0"/>
                        </a:spcAft>
                      </a:pPr>
                      <a:r>
                        <a:rPr lang="en-GB" sz="1400" dirty="0">
                          <a:effectLst/>
                        </a:rPr>
                        <a:t> </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2</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3</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5</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7</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8</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9</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10</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11</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12</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13</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14</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15</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16</a:t>
                      </a:r>
                      <a:endParaRPr lang="en-GB" sz="1400">
                        <a:effectLst/>
                        <a:latin typeface="Calibri"/>
                        <a:ea typeface="Times New Roman"/>
                        <a:cs typeface="Times New Roman"/>
                      </a:endParaRPr>
                    </a:p>
                  </a:txBody>
                  <a:tcPr marL="65364" marR="65364" marT="0" marB="0"/>
                </a:tc>
                <a:extLst>
                  <a:ext uri="{0D108BD9-81ED-4DB2-BD59-A6C34878D82A}">
                    <a16:rowId xmlns:a16="http://schemas.microsoft.com/office/drawing/2014/main" val="10001"/>
                  </a:ext>
                </a:extLst>
              </a:tr>
              <a:tr h="319558">
                <a:tc>
                  <a:txBody>
                    <a:bodyPr/>
                    <a:lstStyle/>
                    <a:p>
                      <a:pPr>
                        <a:lnSpc>
                          <a:spcPct val="100000"/>
                        </a:lnSpc>
                        <a:spcAft>
                          <a:spcPts val="0"/>
                        </a:spcAft>
                      </a:pPr>
                      <a:r>
                        <a:rPr lang="en-GB" sz="1400">
                          <a:effectLst/>
                        </a:rPr>
                        <a:t>Block type</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M</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ST</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M</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ST</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M</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ST</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err="1">
                          <a:effectLst/>
                        </a:rPr>
                        <a:t>Exp</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M</a:t>
                      </a:r>
                      <a:endParaRPr lang="en-GB" sz="140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a:effectLst/>
                        </a:rPr>
                        <a:t>ST</a:t>
                      </a:r>
                      <a:endParaRPr lang="en-GB" sz="1400">
                        <a:effectLst/>
                        <a:latin typeface="Calibri"/>
                        <a:ea typeface="Times New Roman"/>
                        <a:cs typeface="Times New Roman"/>
                      </a:endParaRPr>
                    </a:p>
                  </a:txBody>
                  <a:tcPr marL="65364" marR="65364" marT="0" marB="0"/>
                </a:tc>
                <a:extLst>
                  <a:ext uri="{0D108BD9-81ED-4DB2-BD59-A6C34878D82A}">
                    <a16:rowId xmlns:a16="http://schemas.microsoft.com/office/drawing/2014/main" val="10002"/>
                  </a:ext>
                </a:extLst>
              </a:tr>
              <a:tr h="319558">
                <a:tc>
                  <a:txBody>
                    <a:bodyPr/>
                    <a:lstStyle/>
                    <a:p>
                      <a:pPr>
                        <a:lnSpc>
                          <a:spcPct val="100000"/>
                        </a:lnSpc>
                        <a:spcAft>
                          <a:spcPts val="0"/>
                        </a:spcAft>
                      </a:pPr>
                      <a:r>
                        <a:rPr lang="en-GB" sz="1400">
                          <a:effectLst/>
                        </a:rPr>
                        <a:t>Nr of trials</a:t>
                      </a:r>
                      <a:endParaRPr lang="en-GB" sz="140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40</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40</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40</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40</a:t>
                      </a:r>
                      <a:endParaRPr lang="en-GB" sz="1400" dirty="0">
                        <a:solidFill>
                          <a:schemeClr val="bg1"/>
                        </a:solidFill>
                        <a:effectLst/>
                        <a:latin typeface="Calibri"/>
                        <a:ea typeface="Times New Roman"/>
                        <a:cs typeface="Times New Roman"/>
                      </a:endParaRPr>
                    </a:p>
                  </a:txBody>
                  <a:tcPr marL="65364" marR="65364" marT="0" marB="0"/>
                </a:tc>
                <a:tc>
                  <a:txBody>
                    <a:bodyPr/>
                    <a:lstStyle/>
                    <a:p>
                      <a:pPr>
                        <a:lnSpc>
                          <a:spcPct val="100000"/>
                        </a:lnSpc>
                        <a:spcAft>
                          <a:spcPts val="0"/>
                        </a:spcAft>
                      </a:pPr>
                      <a:r>
                        <a:rPr lang="en-GB" sz="1400" dirty="0">
                          <a:effectLst/>
                        </a:rPr>
                        <a:t>16</a:t>
                      </a:r>
                      <a:endParaRPr lang="en-GB" sz="1400" dirty="0">
                        <a:effectLst/>
                        <a:latin typeface="Calibri"/>
                        <a:ea typeface="Times New Roman"/>
                        <a:cs typeface="Times New Roman"/>
                      </a:endParaRPr>
                    </a:p>
                  </a:txBody>
                  <a:tcPr marL="65364" marR="65364" marT="0" marB="0"/>
                </a:tc>
                <a:extLst>
                  <a:ext uri="{0D108BD9-81ED-4DB2-BD59-A6C34878D82A}">
                    <a16:rowId xmlns:a16="http://schemas.microsoft.com/office/drawing/2014/main" val="10003"/>
                  </a:ext>
                </a:extLst>
              </a:tr>
            </a:tbl>
          </a:graphicData>
        </a:graphic>
      </p:graphicFrame>
      <p:pic>
        <p:nvPicPr>
          <p:cNvPr id="4098" name="Picture 2" descr="C:\Users\rebuscha\Dropbox\Research\Statistical learning\Experiments\Expt 3 Aliens\Aliens\Cute aliens\Original size\Aliens for instructions, etc\15626278_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1573" y="1904216"/>
            <a:ext cx="1453865" cy="15552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ctrTitle"/>
          </p:nvPr>
        </p:nvSpPr>
        <p:spPr/>
        <p:txBody>
          <a:bodyPr/>
          <a:lstStyle/>
          <a:p>
            <a:r>
              <a:rPr lang="en-GB" dirty="0"/>
              <a:t>Methods: Procedure</a:t>
            </a:r>
          </a:p>
        </p:txBody>
      </p:sp>
      <p:sp>
        <p:nvSpPr>
          <p:cNvPr id="2" name="Subtitle 1"/>
          <p:cNvSpPr>
            <a:spLocks noGrp="1"/>
          </p:cNvSpPr>
          <p:nvPr>
            <p:ph type="body" sz="quarter" idx="14"/>
          </p:nvPr>
        </p:nvSpPr>
        <p:spPr>
          <a:xfrm>
            <a:off x="395288" y="1844675"/>
            <a:ext cx="6736285" cy="4752975"/>
          </a:xfrm>
          <a:prstGeom prst="rect">
            <a:avLst/>
          </a:prstGeom>
        </p:spPr>
        <p:txBody>
          <a:bodyPr/>
          <a:lstStyle/>
          <a:p>
            <a:pPr>
              <a:buNone/>
            </a:pPr>
            <a:r>
              <a:rPr lang="en-GB" i="1" dirty="0"/>
              <a:t>Syntactic test trials</a:t>
            </a:r>
          </a:p>
          <a:p>
            <a:r>
              <a:rPr lang="en-GB" sz="2200" dirty="0"/>
              <a:t>Subjects see one dynamic scene and hear a sentence spoken by another alien from a very different planet who was also learning the new language.</a:t>
            </a:r>
          </a:p>
          <a:p>
            <a:r>
              <a:rPr lang="en-GB" sz="2200" dirty="0"/>
              <a:t>Task: Decide, as quickly and accurately as possible, whether the new alien was speaking correctly (in relation to the artificial language).</a:t>
            </a:r>
          </a:p>
        </p:txBody>
      </p:sp>
      <p:sp>
        <p:nvSpPr>
          <p:cNvPr id="10" name="Rectangle 9"/>
          <p:cNvSpPr/>
          <p:nvPr/>
        </p:nvSpPr>
        <p:spPr>
          <a:xfrm>
            <a:off x="2627784" y="5733256"/>
            <a:ext cx="432048" cy="972000"/>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4427984" y="5733256"/>
            <a:ext cx="432048" cy="972000"/>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6228184" y="5733256"/>
            <a:ext cx="432048" cy="972000"/>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8028384" y="5733256"/>
            <a:ext cx="432048" cy="972000"/>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03571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Methods: Procedure</a:t>
            </a:r>
          </a:p>
        </p:txBody>
      </p:sp>
      <p:sp>
        <p:nvSpPr>
          <p:cNvPr id="2" name="Subtitle 1"/>
          <p:cNvSpPr>
            <a:spLocks noGrp="1"/>
          </p:cNvSpPr>
          <p:nvPr>
            <p:ph type="body" sz="quarter" idx="14"/>
          </p:nvPr>
        </p:nvSpPr>
        <p:spPr>
          <a:prstGeom prst="rect">
            <a:avLst/>
          </a:prstGeom>
        </p:spPr>
        <p:txBody>
          <a:bodyPr/>
          <a:lstStyle/>
          <a:p>
            <a:pPr marL="0" indent="0">
              <a:buNone/>
            </a:pPr>
            <a:r>
              <a:rPr lang="en-GB" dirty="0"/>
              <a:t>After completing the cross-situational learning task, participants completed a debriefing questionnaire.</a:t>
            </a:r>
          </a:p>
          <a:p>
            <a:pPr marL="0" indent="0">
              <a:buNone/>
            </a:pPr>
            <a:endParaRPr lang="en-GB" dirty="0"/>
          </a:p>
          <a:p>
            <a:pPr marL="0" indent="0">
              <a:buNone/>
            </a:pPr>
            <a:r>
              <a:rPr lang="en-GB" dirty="0"/>
              <a:t>Assessing strategy use and awareness of acquired knowledge.</a:t>
            </a:r>
          </a:p>
        </p:txBody>
      </p:sp>
    </p:spTree>
    <p:extLst>
      <p:ext uri="{BB962C8B-B14F-4D97-AF65-F5344CB8AC3E}">
        <p14:creationId xmlns:p14="http://schemas.microsoft.com/office/powerpoint/2010/main" val="1655528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Results</a:t>
            </a:r>
          </a:p>
        </p:txBody>
      </p:sp>
      <p:sp>
        <p:nvSpPr>
          <p:cNvPr id="2" name="Subtitle 1"/>
          <p:cNvSpPr>
            <a:spLocks noGrp="1"/>
          </p:cNvSpPr>
          <p:nvPr>
            <p:ph type="body" sz="quarter" idx="14"/>
          </p:nvPr>
        </p:nvSpPr>
        <p:spPr>
          <a:prstGeom prst="rect">
            <a:avLst/>
          </a:prstGeom>
        </p:spPr>
        <p:txBody>
          <a:bodyPr/>
          <a:lstStyle/>
          <a:p>
            <a:pPr marL="0" indent="0">
              <a:buNone/>
            </a:pPr>
            <a:r>
              <a:rPr lang="en-GB" dirty="0"/>
              <a:t>Overall accuracy in….</a:t>
            </a:r>
          </a:p>
          <a:p>
            <a:pPr marL="0" indent="0">
              <a:buNone/>
            </a:pPr>
            <a:endParaRPr lang="en-GB" dirty="0"/>
          </a:p>
          <a:p>
            <a:pPr>
              <a:tabLst>
                <a:tab pos="2870200" algn="l"/>
              </a:tabLst>
            </a:pPr>
            <a:r>
              <a:rPr lang="en-GB" dirty="0"/>
              <a:t>exposure trials: 	72% *</a:t>
            </a:r>
          </a:p>
          <a:p>
            <a:pPr>
              <a:tabLst>
                <a:tab pos="2870200" algn="l"/>
              </a:tabLst>
            </a:pPr>
            <a:r>
              <a:rPr lang="en-GB" dirty="0"/>
              <a:t>lexical test trials:	61% *</a:t>
            </a:r>
          </a:p>
          <a:p>
            <a:pPr>
              <a:tabLst>
                <a:tab pos="2870200" algn="l"/>
              </a:tabLst>
            </a:pPr>
            <a:r>
              <a:rPr lang="en-GB" dirty="0"/>
              <a:t>syntactic test trials:	78% * 	 </a:t>
            </a:r>
          </a:p>
        </p:txBody>
      </p:sp>
      <p:sp>
        <p:nvSpPr>
          <p:cNvPr id="4" name="Rectangle 3"/>
          <p:cNvSpPr/>
          <p:nvPr/>
        </p:nvSpPr>
        <p:spPr>
          <a:xfrm>
            <a:off x="5076056" y="3140967"/>
            <a:ext cx="288032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GB" sz="2400" dirty="0"/>
              <a:t>Clear learning effect</a:t>
            </a:r>
          </a:p>
        </p:txBody>
      </p:sp>
    </p:spTree>
    <p:extLst>
      <p:ext uri="{BB962C8B-B14F-4D97-AF65-F5344CB8AC3E}">
        <p14:creationId xmlns:p14="http://schemas.microsoft.com/office/powerpoint/2010/main" val="845818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Results: Exposure trials</a:t>
            </a:r>
            <a:endParaRPr lang="en-GB" sz="2800" dirty="0"/>
          </a:p>
        </p:txBody>
      </p:sp>
      <p:sp>
        <p:nvSpPr>
          <p:cNvPr id="16" name="Subtitle 1"/>
          <p:cNvSpPr>
            <a:spLocks noGrp="1"/>
          </p:cNvSpPr>
          <p:nvPr>
            <p:ph type="body" sz="quarter" idx="14"/>
          </p:nvPr>
        </p:nvSpPr>
        <p:spPr>
          <a:xfrm>
            <a:off x="6084168" y="1844675"/>
            <a:ext cx="2736304" cy="4752975"/>
          </a:xfrm>
          <a:prstGeom prst="rect">
            <a:avLst/>
          </a:prstGeom>
        </p:spPr>
        <p:txBody>
          <a:bodyPr/>
          <a:lstStyle/>
          <a:p>
            <a:pPr marL="228600" indent="-168275"/>
            <a:r>
              <a:rPr lang="en-GB" sz="2000" dirty="0"/>
              <a:t>Performance sig above chance from block 3.</a:t>
            </a:r>
          </a:p>
          <a:p>
            <a:pPr marL="228600" indent="-168275"/>
            <a:endParaRPr lang="en-GB" sz="2000" dirty="0"/>
          </a:p>
          <a:p>
            <a:pPr marL="228600" indent="-168275"/>
            <a:r>
              <a:rPr lang="en-GB" sz="2000" dirty="0"/>
              <a:t>48 exposure trials enough to lead to above-chance performance.</a:t>
            </a:r>
          </a:p>
        </p:txBody>
      </p:sp>
      <p:sp>
        <p:nvSpPr>
          <p:cNvPr id="12" name="Text Box 4"/>
          <p:cNvSpPr txBox="1">
            <a:spLocks noChangeArrowheads="1"/>
          </p:cNvSpPr>
          <p:nvPr/>
        </p:nvSpPr>
        <p:spPr bwMode="auto">
          <a:xfrm>
            <a:off x="4557837" y="2276872"/>
            <a:ext cx="230187" cy="234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1800" b="1"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11" name="Chart 10"/>
          <p:cNvGraphicFramePr>
            <a:graphicFrameLocks/>
          </p:cNvGraphicFramePr>
          <p:nvPr>
            <p:extLst/>
          </p:nvPr>
        </p:nvGraphicFramePr>
        <p:xfrm>
          <a:off x="323528" y="1844824"/>
          <a:ext cx="5544000" cy="4694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6527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Results: Lexical and syntactic tests</a:t>
            </a:r>
            <a:endParaRPr lang="en-GB" sz="2800" dirty="0"/>
          </a:p>
        </p:txBody>
      </p:sp>
      <p:sp>
        <p:nvSpPr>
          <p:cNvPr id="5" name="Subtitle 1"/>
          <p:cNvSpPr txBox="1">
            <a:spLocks/>
          </p:cNvSpPr>
          <p:nvPr/>
        </p:nvSpPr>
        <p:spPr>
          <a:xfrm>
            <a:off x="6084168" y="1844675"/>
            <a:ext cx="2736304" cy="4752975"/>
          </a:xfrm>
          <a:prstGeom prst="rect">
            <a:avLst/>
          </a:prstGeom>
        </p:spPr>
        <p:txBody>
          <a:bodyPr vert="horz"/>
          <a:lstStyle>
            <a:lvl1pPr marL="342900" indent="-342900" algn="l" defTabSz="914400" rtl="0" eaLnBrk="1" latinLnBrk="0" hangingPunct="1">
              <a:spcBef>
                <a:spcPct val="20000"/>
              </a:spcBef>
              <a:buFont typeface="Arial" pitchFamily="34" charset="0"/>
              <a:buChar char="•"/>
              <a:defRPr sz="24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a:t>Acquisition sequence:</a:t>
            </a:r>
          </a:p>
          <a:p>
            <a:pPr>
              <a:buFont typeface="+mj-lt"/>
              <a:buAutoNum type="arabicPeriod"/>
            </a:pPr>
            <a:r>
              <a:rPr lang="en-GB" sz="2000" dirty="0"/>
              <a:t>Verbs and syntax</a:t>
            </a:r>
          </a:p>
          <a:p>
            <a:pPr>
              <a:buFont typeface="+mj-lt"/>
              <a:buAutoNum type="arabicPeriod"/>
            </a:pPr>
            <a:r>
              <a:rPr lang="en-GB" sz="2000" dirty="0"/>
              <a:t>Nouns</a:t>
            </a:r>
          </a:p>
          <a:p>
            <a:pPr>
              <a:buFont typeface="+mj-lt"/>
              <a:buAutoNum type="arabicPeriod"/>
            </a:pPr>
            <a:r>
              <a:rPr lang="en-GB" sz="2000" dirty="0"/>
              <a:t>Adjectives</a:t>
            </a:r>
          </a:p>
          <a:p>
            <a:pPr>
              <a:buFont typeface="+mj-lt"/>
              <a:buAutoNum type="arabicPeriod"/>
            </a:pPr>
            <a:r>
              <a:rPr lang="en-GB" sz="2000" dirty="0"/>
              <a:t>Marker words</a:t>
            </a:r>
          </a:p>
        </p:txBody>
      </p:sp>
      <p:graphicFrame>
        <p:nvGraphicFramePr>
          <p:cNvPr id="8" name="Chart 7"/>
          <p:cNvGraphicFramePr/>
          <p:nvPr>
            <p:extLst/>
          </p:nvPr>
        </p:nvGraphicFramePr>
        <p:xfrm>
          <a:off x="352658" y="1700808"/>
          <a:ext cx="5731510" cy="46856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3946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a:t>Discussion</a:t>
            </a:r>
          </a:p>
        </p:txBody>
      </p:sp>
      <p:sp>
        <p:nvSpPr>
          <p:cNvPr id="2" name="Subtitle 1"/>
          <p:cNvSpPr>
            <a:spLocks noGrp="1"/>
          </p:cNvSpPr>
          <p:nvPr>
            <p:ph type="body" sz="quarter" idx="14"/>
          </p:nvPr>
        </p:nvSpPr>
        <p:spPr>
          <a:prstGeom prst="rect">
            <a:avLst/>
          </a:prstGeom>
        </p:spPr>
        <p:txBody>
          <a:bodyPr/>
          <a:lstStyle/>
          <a:p>
            <a:pPr marL="12700" indent="-12700" algn="just">
              <a:buNone/>
            </a:pPr>
            <a:r>
              <a:rPr lang="en-GB" dirty="0"/>
              <a:t>Adult subjects can learn novel </a:t>
            </a:r>
            <a:r>
              <a:rPr lang="en-GB" u="sng" dirty="0"/>
              <a:t>nouns, verbs and syntax </a:t>
            </a:r>
            <a:r>
              <a:rPr lang="en-GB" dirty="0"/>
              <a:t>simultaneously, without intending to, without feedback, and without becoming fully aware of the knowledge they have acquired.</a:t>
            </a:r>
          </a:p>
          <a:p>
            <a:pPr marL="12700" indent="-12700" algn="just">
              <a:buNone/>
            </a:pPr>
            <a:endParaRPr lang="en-GB" dirty="0"/>
          </a:p>
          <a:p>
            <a:pPr marL="12700" indent="-12700" algn="just">
              <a:buNone/>
            </a:pPr>
            <a:r>
              <a:rPr lang="en-GB" dirty="0"/>
              <a:t>Participants might also learn adjectives and marker words, though learning appears limited.</a:t>
            </a:r>
          </a:p>
        </p:txBody>
      </p:sp>
    </p:spTree>
    <p:extLst>
      <p:ext uri="{BB962C8B-B14F-4D97-AF65-F5344CB8AC3E}">
        <p14:creationId xmlns:p14="http://schemas.microsoft.com/office/powerpoint/2010/main" val="923954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31740" y="3136613"/>
            <a:ext cx="4680520" cy="584775"/>
          </a:xfrm>
          <a:prstGeom prst="rect">
            <a:avLst/>
          </a:prstGeom>
          <a:noFill/>
        </p:spPr>
        <p:txBody>
          <a:bodyPr wrap="square" rtlCol="0">
            <a:spAutoFit/>
          </a:bodyPr>
          <a:lstStyle/>
          <a:p>
            <a:pPr algn="ctr"/>
            <a:r>
              <a:rPr lang="en-GB" sz="3200" dirty="0">
                <a:solidFill>
                  <a:srgbClr val="B5121B"/>
                </a:solidFill>
              </a:rPr>
              <a:t>Variations</a:t>
            </a:r>
          </a:p>
        </p:txBody>
      </p:sp>
    </p:spTree>
    <p:extLst>
      <p:ext uri="{BB962C8B-B14F-4D97-AF65-F5344CB8AC3E}">
        <p14:creationId xmlns:p14="http://schemas.microsoft.com/office/powerpoint/2010/main" val="2324445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Walker et al (under review)</a:t>
            </a:r>
            <a:br>
              <a:rPr lang="en-GB" dirty="0"/>
            </a:br>
            <a:r>
              <a:rPr lang="en-GB" sz="2400" dirty="0"/>
              <a:t>Neil Walker (PhD student, Lancaster)</a:t>
            </a:r>
          </a:p>
        </p:txBody>
      </p:sp>
      <p:sp>
        <p:nvSpPr>
          <p:cNvPr id="3" name="Text Placeholder 2"/>
          <p:cNvSpPr>
            <a:spLocks noGrp="1"/>
          </p:cNvSpPr>
          <p:nvPr>
            <p:ph type="body" sz="quarter" idx="14"/>
          </p:nvPr>
        </p:nvSpPr>
        <p:spPr/>
        <p:txBody>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r>
              <a:rPr lang="en-GB" sz="1800" dirty="0"/>
              <a:t>Performance on massed condition replicates previous </a:t>
            </a:r>
            <a:r>
              <a:rPr lang="en-GB" sz="1800" dirty="0" err="1"/>
              <a:t>expt</a:t>
            </a:r>
            <a:endParaRPr lang="en-GB" sz="1800" dirty="0"/>
          </a:p>
          <a:p>
            <a:r>
              <a:rPr lang="en-GB" sz="1800" dirty="0"/>
              <a:t>Confirms learning sequence: Syntax and verbs &gt; nouns &gt; </a:t>
            </a:r>
            <a:r>
              <a:rPr lang="en-GB" sz="1800" dirty="0" err="1"/>
              <a:t>adj</a:t>
            </a:r>
            <a:r>
              <a:rPr lang="en-GB" sz="1800" dirty="0"/>
              <a:t> &gt; markers</a:t>
            </a:r>
          </a:p>
          <a:p>
            <a:r>
              <a:rPr lang="en-GB" sz="1800" dirty="0"/>
              <a:t>Delayed PT confirm acquired knowledge robust after 24 hrs</a:t>
            </a:r>
          </a:p>
        </p:txBody>
      </p:sp>
      <p:graphicFrame>
        <p:nvGraphicFramePr>
          <p:cNvPr id="6" name="Chart 5"/>
          <p:cNvGraphicFramePr>
            <a:graphicFrameLocks/>
          </p:cNvGraphicFramePr>
          <p:nvPr>
            <p:extLst/>
          </p:nvPr>
        </p:nvGraphicFramePr>
        <p:xfrm>
          <a:off x="251520" y="1700808"/>
          <a:ext cx="5184576" cy="3672408"/>
        </p:xfrm>
        <a:graphic>
          <a:graphicData uri="http://schemas.openxmlformats.org/drawingml/2006/chart">
            <c:chart xmlns:c="http://schemas.openxmlformats.org/drawingml/2006/chart" xmlns:r="http://schemas.openxmlformats.org/officeDocument/2006/relationships" r:id="rId4"/>
          </a:graphicData>
        </a:graphic>
      </p:graphicFrame>
      <p:pic>
        <p:nvPicPr>
          <p:cNvPr id="1026" name="Chart 14"/>
          <p:cNvPicPr>
            <a:picLocks noChangeArrowheads="1"/>
          </p:cNvPicPr>
          <p:nvPr/>
        </p:nvPicPr>
        <p:blipFill>
          <a:blip r:embed="rId5" cstate="print"/>
          <a:srcRect r="-41" b="-92"/>
          <a:stretch>
            <a:fillRect/>
          </a:stretch>
        </p:blipFill>
        <p:spPr bwMode="auto">
          <a:xfrm>
            <a:off x="5220072" y="1844824"/>
            <a:ext cx="3851920" cy="3312368"/>
          </a:xfrm>
          <a:prstGeom prst="rect">
            <a:avLst/>
          </a:prstGeom>
          <a:noFill/>
          <a:ln w="9525">
            <a:noFill/>
            <a:miter lim="800000"/>
            <a:headEnd/>
            <a:tailEnd/>
          </a:ln>
        </p:spPr>
      </p:pic>
      <p:cxnSp>
        <p:nvCxnSpPr>
          <p:cNvPr id="9" name="Straight Connector 8"/>
          <p:cNvCxnSpPr/>
          <p:nvPr/>
        </p:nvCxnSpPr>
        <p:spPr>
          <a:xfrm>
            <a:off x="8244408" y="2636912"/>
            <a:ext cx="0" cy="1872208"/>
          </a:xfrm>
          <a:prstGeom prst="line">
            <a:avLst/>
          </a:prstGeom>
        </p:spPr>
        <p:style>
          <a:lnRef idx="1">
            <a:schemeClr val="accent2"/>
          </a:lnRef>
          <a:fillRef idx="0">
            <a:schemeClr val="accent2"/>
          </a:fillRef>
          <a:effectRef idx="0">
            <a:schemeClr val="accent2"/>
          </a:effectRef>
          <a:fontRef idx="minor">
            <a:schemeClr val="tx1"/>
          </a:fontRef>
        </p:style>
      </p:cxnSp>
      <p:pic>
        <p:nvPicPr>
          <p:cNvPr id="10" name="Picture 35" descr="15625025_l">
            <a:extLst>
              <a:ext uri="{FF2B5EF4-FFF2-40B4-BE49-F238E27FC236}">
                <a16:creationId xmlns:a16="http://schemas.microsoft.com/office/drawing/2014/main" id="{BEEA372F-41F0-9944-B24A-DB83D2C2A5E1}"/>
              </a:ext>
            </a:extLst>
          </p:cNvPr>
          <p:cNvPicPr>
            <a:picLocks noChangeAspect="1" noChangeArrowheads="1"/>
          </p:cNvPicPr>
          <p:nvPr/>
        </p:nvPicPr>
        <p:blipFill>
          <a:blip r:embed="rId6" cstate="print"/>
          <a:srcRect/>
          <a:stretch>
            <a:fillRect/>
          </a:stretch>
        </p:blipFill>
        <p:spPr bwMode="auto">
          <a:xfrm>
            <a:off x="7849659" y="5363767"/>
            <a:ext cx="936104" cy="936104"/>
          </a:xfrm>
          <a:prstGeom prst="rect">
            <a:avLst/>
          </a:prstGeom>
          <a:noFill/>
        </p:spPr>
      </p:pic>
    </p:spTree>
    <p:custDataLst>
      <p:tags r:id="rId1"/>
    </p:custDataLst>
    <p:extLst>
      <p:ext uri="{BB962C8B-B14F-4D97-AF65-F5344CB8AC3E}">
        <p14:creationId xmlns:p14="http://schemas.microsoft.com/office/powerpoint/2010/main" val="2852939752"/>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395536" y="548680"/>
            <a:ext cx="6768752" cy="1152128"/>
          </a:xfrm>
        </p:spPr>
        <p:txBody>
          <a:bodyPr/>
          <a:lstStyle/>
          <a:p>
            <a:r>
              <a:rPr lang="en-GB" dirty="0"/>
              <a:t>Why not use a natural language?</a:t>
            </a:r>
            <a:endParaRPr lang="en-GB" sz="2400" dirty="0"/>
          </a:p>
        </p:txBody>
      </p:sp>
      <p:grpSp>
        <p:nvGrpSpPr>
          <p:cNvPr id="13" name="Group 12"/>
          <p:cNvGrpSpPr/>
          <p:nvPr/>
        </p:nvGrpSpPr>
        <p:grpSpPr>
          <a:xfrm>
            <a:off x="363387" y="3557041"/>
            <a:ext cx="5555971" cy="3040311"/>
            <a:chOff x="363387" y="1972705"/>
            <a:chExt cx="5555971" cy="3040311"/>
          </a:xfrm>
        </p:grpSpPr>
        <p:pic>
          <p:nvPicPr>
            <p:cNvPr id="3074" name="Picture 2" descr="C:\Users\Patrick\Desktop\Picture1.png"/>
            <p:cNvPicPr>
              <a:picLocks noChangeAspect="1" noChangeArrowheads="1"/>
            </p:cNvPicPr>
            <p:nvPr/>
          </p:nvPicPr>
          <p:blipFill>
            <a:blip r:embed="rId3" cstate="print">
              <a:clrChange>
                <a:clrFrom>
                  <a:srgbClr val="FFF200"/>
                </a:clrFrom>
                <a:clrTo>
                  <a:srgbClr val="FFF200">
                    <a:alpha val="0"/>
                  </a:srgbClr>
                </a:clrTo>
              </a:clrChange>
            </a:blip>
            <a:stretch>
              <a:fillRect/>
            </a:stretch>
          </p:blipFill>
          <p:spPr bwMode="auto">
            <a:xfrm>
              <a:off x="363387" y="1972705"/>
              <a:ext cx="1566484" cy="1440000"/>
            </a:xfrm>
            <a:prstGeom prst="rect">
              <a:avLst/>
            </a:prstGeom>
            <a:noFill/>
            <a:ln>
              <a:noFill/>
            </a:ln>
          </p:spPr>
        </p:pic>
        <p:pic>
          <p:nvPicPr>
            <p:cNvPr id="3" name="Picture 2" descr="C:\Users\Patrick\Desktop\Chicken.png"/>
            <p:cNvPicPr>
              <a:picLocks noChangeAspect="1" noChangeArrowheads="1"/>
            </p:cNvPicPr>
            <p:nvPr/>
          </p:nvPicPr>
          <p:blipFill>
            <a:blip r:embed="rId4" cstate="print">
              <a:clrChange>
                <a:clrFrom>
                  <a:srgbClr val="00A2E8"/>
                </a:clrFrom>
                <a:clrTo>
                  <a:srgbClr val="00A2E8">
                    <a:alpha val="0"/>
                  </a:srgbClr>
                </a:clrTo>
              </a:clrChange>
            </a:blip>
            <a:srcRect/>
            <a:stretch>
              <a:fillRect/>
            </a:stretch>
          </p:blipFill>
          <p:spPr bwMode="auto">
            <a:xfrm>
              <a:off x="467544" y="3573016"/>
              <a:ext cx="1045894" cy="1440000"/>
            </a:xfrm>
            <a:prstGeom prst="rect">
              <a:avLst/>
            </a:prstGeom>
            <a:noFill/>
          </p:spPr>
        </p:pic>
        <p:pic>
          <p:nvPicPr>
            <p:cNvPr id="5" name="Picture 2" descr="C:\Users\Patrick\Desktop\Cow.png"/>
            <p:cNvPicPr>
              <a:picLocks noChangeAspect="1" noChangeArrowheads="1"/>
            </p:cNvPicPr>
            <p:nvPr/>
          </p:nvPicPr>
          <p:blipFill>
            <a:blip r:embed="rId5" cstate="print">
              <a:clrChange>
                <a:clrFrom>
                  <a:srgbClr val="FFF200"/>
                </a:clrFrom>
                <a:clrTo>
                  <a:srgbClr val="FFF200">
                    <a:alpha val="0"/>
                  </a:srgbClr>
                </a:clrTo>
              </a:clrChange>
            </a:blip>
            <a:srcRect/>
            <a:stretch>
              <a:fillRect/>
            </a:stretch>
          </p:blipFill>
          <p:spPr bwMode="auto">
            <a:xfrm>
              <a:off x="2265767" y="1988972"/>
              <a:ext cx="1732146" cy="1440000"/>
            </a:xfrm>
            <a:prstGeom prst="rect">
              <a:avLst/>
            </a:prstGeom>
            <a:noFill/>
          </p:spPr>
        </p:pic>
        <p:pic>
          <p:nvPicPr>
            <p:cNvPr id="6" name="Picture 5" descr="C:\Users\rebuscha\Dropbox\Research\Statistical learning\Experiments\Expt 6 Japanese BA project\Animals\46726881_l.jp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463" t="12083" r="2975" b="5216"/>
            <a:stretch/>
          </p:blipFill>
          <p:spPr bwMode="auto">
            <a:xfrm flipH="1">
              <a:off x="4355976" y="2401365"/>
              <a:ext cx="1563382" cy="8640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Patrick\Desktop\Ele.png"/>
            <p:cNvPicPr>
              <a:picLocks noChangeAspect="1" noChangeArrowheads="1"/>
            </p:cNvPicPr>
            <p:nvPr/>
          </p:nvPicPr>
          <p:blipFill rotWithShape="1">
            <a:blip r:embed="rId7" cstate="print">
              <a:clrChange>
                <a:clrFrom>
                  <a:srgbClr val="FFF200"/>
                </a:clrFrom>
                <a:clrTo>
                  <a:srgbClr val="FFF200">
                    <a:alpha val="0"/>
                  </a:srgbClr>
                </a:clrTo>
              </a:clrChange>
            </a:blip>
            <a:srcRect l="664" t="-22917" r="-664" b="-3697"/>
            <a:stretch/>
          </p:blipFill>
          <p:spPr bwMode="auto">
            <a:xfrm>
              <a:off x="2282138" y="3428972"/>
              <a:ext cx="1548000" cy="1548000"/>
            </a:xfrm>
            <a:prstGeom prst="rect">
              <a:avLst/>
            </a:prstGeom>
            <a:noFill/>
          </p:spPr>
        </p:pic>
        <p:pic>
          <p:nvPicPr>
            <p:cNvPr id="4097" name="Picture 1" descr="C:\Users\rebuscha\Dropbox\Research\Statistical learning\Experiments\Expt 6 Japanese BA project\STIMULUS_DEVELOPMENT\Owl.png"/>
            <p:cNvPicPr>
              <a:picLocks noChangeAspect="1" noChangeArrowheads="1"/>
            </p:cNvPicPr>
            <p:nvPr/>
          </p:nvPicPr>
          <p:blipFill>
            <a:blip r:embed="rId8" cstate="print">
              <a:clrChange>
                <a:clrFrom>
                  <a:srgbClr val="ED1C24"/>
                </a:clrFrom>
                <a:clrTo>
                  <a:srgbClr val="ED1C24">
                    <a:alpha val="0"/>
                  </a:srgbClr>
                </a:clrTo>
              </a:clrChange>
              <a:extLst>
                <a:ext uri="{28A0092B-C50C-407E-A947-70E740481C1C}">
                  <a14:useLocalDpi xmlns:a14="http://schemas.microsoft.com/office/drawing/2010/main" val="0"/>
                </a:ext>
              </a:extLst>
            </a:blip>
            <a:srcRect/>
            <a:stretch>
              <a:fillRect/>
            </a:stretch>
          </p:blipFill>
          <p:spPr bwMode="auto">
            <a:xfrm>
              <a:off x="4427984" y="3718029"/>
              <a:ext cx="1152000" cy="1149974"/>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Oval Callout 11"/>
          <p:cNvSpPr/>
          <p:nvPr/>
        </p:nvSpPr>
        <p:spPr>
          <a:xfrm>
            <a:off x="2843808" y="1988972"/>
            <a:ext cx="5904656" cy="1079988"/>
          </a:xfrm>
          <a:prstGeom prst="wedgeEllipseCallout">
            <a:avLst>
              <a:gd name="adj1" fmla="val -27608"/>
              <a:gd name="adj2" fmla="val 83667"/>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rgbClr val="666666"/>
                </a:solidFill>
              </a:rPr>
              <a:t>シマウマが鶏を飛び越える</a:t>
            </a:r>
            <a:endParaRPr lang="en-GB" sz="2800" dirty="0">
              <a:solidFill>
                <a:srgbClr val="666666"/>
              </a:solidFill>
            </a:endParaRPr>
          </a:p>
        </p:txBody>
      </p:sp>
    </p:spTree>
    <p:extLst>
      <p:ext uri="{BB962C8B-B14F-4D97-AF65-F5344CB8AC3E}">
        <p14:creationId xmlns:p14="http://schemas.microsoft.com/office/powerpoint/2010/main" val="1374186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Saffran</a:t>
            </a:r>
            <a:r>
              <a:rPr lang="en-US" dirty="0"/>
              <a:t> et al. (1996)</a:t>
            </a:r>
          </a:p>
        </p:txBody>
      </p:sp>
      <p:pic>
        <p:nvPicPr>
          <p:cNvPr id="5" name="Picture 2" descr="http://s3images.coroflot.com/user_files/individual_files/original_361431_6Rm2GQV7RtSTqOyyW9cfoUIfw.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6"/>
          <a:stretch/>
        </p:blipFill>
        <p:spPr bwMode="auto">
          <a:xfrm>
            <a:off x="2051720" y="1700808"/>
            <a:ext cx="5220000" cy="50573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6272" y="1844824"/>
            <a:ext cx="2411512" cy="646331"/>
          </a:xfrm>
          <a:prstGeom prst="rect">
            <a:avLst/>
          </a:prstGeom>
        </p:spPr>
        <p:txBody>
          <a:bodyPr wrap="square">
            <a:spAutoFit/>
          </a:bodyPr>
          <a:lstStyle/>
          <a:p>
            <a:r>
              <a:rPr lang="en-US" dirty="0">
                <a:solidFill>
                  <a:srgbClr val="666666"/>
                </a:solidFill>
              </a:rPr>
              <a:t>Test: Head-turn preference procedure</a:t>
            </a:r>
          </a:p>
        </p:txBody>
      </p:sp>
    </p:spTree>
    <p:extLst>
      <p:ext uri="{BB962C8B-B14F-4D97-AF65-F5344CB8AC3E}">
        <p14:creationId xmlns:p14="http://schemas.microsoft.com/office/powerpoint/2010/main" val="2097083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ebuscha\Dropbox\Research\Statistical learning\Experiments\Expt 6 Japanese BA project\USE_THESE\background2.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6" y="8833"/>
            <a:ext cx="9137374" cy="68543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Patrick\Desktop\Picture1.png"/>
          <p:cNvPicPr>
            <a:picLocks noChangeAspect="1" noChangeArrowheads="1"/>
          </p:cNvPicPr>
          <p:nvPr/>
        </p:nvPicPr>
        <p:blipFill>
          <a:blip r:embed="rId6" cstate="print">
            <a:clrChange>
              <a:clrFrom>
                <a:srgbClr val="FFF200"/>
              </a:clrFrom>
              <a:clrTo>
                <a:srgbClr val="FFF200">
                  <a:alpha val="0"/>
                </a:srgbClr>
              </a:clrTo>
            </a:clrChange>
          </a:blip>
          <a:stretch>
            <a:fillRect/>
          </a:stretch>
        </p:blipFill>
        <p:spPr bwMode="auto">
          <a:xfrm>
            <a:off x="1168709" y="2852936"/>
            <a:ext cx="783242" cy="720000"/>
          </a:xfrm>
          <a:prstGeom prst="rect">
            <a:avLst/>
          </a:prstGeom>
          <a:noFill/>
          <a:ln>
            <a:noFill/>
          </a:ln>
        </p:spPr>
      </p:pic>
      <p:pic>
        <p:nvPicPr>
          <p:cNvPr id="3" name="Picture 2" descr="C:\Users\Patrick\Desktop\Chicken.png"/>
          <p:cNvPicPr>
            <a:picLocks noChangeAspect="1" noChangeArrowheads="1"/>
          </p:cNvPicPr>
          <p:nvPr/>
        </p:nvPicPr>
        <p:blipFill>
          <a:blip r:embed="rId7" cstate="print">
            <a:clrChange>
              <a:clrFrom>
                <a:srgbClr val="00A2E8"/>
              </a:clrFrom>
              <a:clrTo>
                <a:srgbClr val="00A2E8">
                  <a:alpha val="0"/>
                </a:srgbClr>
              </a:clrTo>
            </a:clrChange>
          </a:blip>
          <a:srcRect/>
          <a:stretch>
            <a:fillRect/>
          </a:stretch>
        </p:blipFill>
        <p:spPr bwMode="auto">
          <a:xfrm>
            <a:off x="2201462" y="2852936"/>
            <a:ext cx="522947" cy="720000"/>
          </a:xfrm>
          <a:prstGeom prst="rect">
            <a:avLst/>
          </a:prstGeom>
          <a:noFill/>
        </p:spPr>
      </p:pic>
      <p:pic>
        <p:nvPicPr>
          <p:cNvPr id="5" name="Picture 2" descr="C:\Users\Patrick\Desktop\Cow.png"/>
          <p:cNvPicPr>
            <a:picLocks noChangeAspect="1" noChangeArrowheads="1"/>
          </p:cNvPicPr>
          <p:nvPr/>
        </p:nvPicPr>
        <p:blipFill>
          <a:blip r:embed="rId8" cstate="print">
            <a:clrChange>
              <a:clrFrom>
                <a:srgbClr val="FFF200"/>
              </a:clrFrom>
              <a:clrTo>
                <a:srgbClr val="FFF200">
                  <a:alpha val="0"/>
                </a:srgbClr>
              </a:clrTo>
            </a:clrChange>
          </a:blip>
          <a:srcRect/>
          <a:stretch>
            <a:fillRect/>
          </a:stretch>
        </p:blipFill>
        <p:spPr bwMode="auto">
          <a:xfrm>
            <a:off x="5652120" y="2856096"/>
            <a:ext cx="866073" cy="720000"/>
          </a:xfrm>
          <a:prstGeom prst="rect">
            <a:avLst/>
          </a:prstGeom>
          <a:noFill/>
        </p:spPr>
      </p:pic>
      <p:pic>
        <p:nvPicPr>
          <p:cNvPr id="6" name="Picture 5" descr="C:\Users\rebuscha\Dropbox\Research\Statistical learning\Experiments\Expt 6 Japanese BA project\Animals\46726881_l.jpg"/>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4463" t="12083" r="2975" b="5216"/>
          <a:stretch/>
        </p:blipFill>
        <p:spPr bwMode="auto">
          <a:xfrm flipH="1">
            <a:off x="6804248" y="3069008"/>
            <a:ext cx="781626" cy="432000"/>
          </a:xfrm>
          <a:prstGeom prst="rect">
            <a:avLst/>
          </a:prstGeom>
          <a:noFill/>
          <a:extLst>
            <a:ext uri="{909E8E84-426E-40DD-AFC4-6F175D3DCCD1}">
              <a14:hiddenFill xmlns:a14="http://schemas.microsoft.com/office/drawing/2010/main">
                <a:solidFill>
                  <a:srgbClr val="FFFFFF"/>
                </a:solidFill>
              </a14:hiddenFill>
            </a:ext>
          </a:extLst>
        </p:spPr>
      </p:pic>
      <p:pic>
        <p:nvPicPr>
          <p:cNvPr id="2" name="mix_02s (audio-joiner.com).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cstate="print"/>
          <a:stretch>
            <a:fillRect/>
          </a:stretch>
        </p:blipFill>
        <p:spPr>
          <a:xfrm>
            <a:off x="4270513" y="6093296"/>
            <a:ext cx="609600" cy="609600"/>
          </a:xfrm>
          <a:prstGeom prst="rect">
            <a:avLst/>
          </a:prstGeom>
        </p:spPr>
      </p:pic>
      <p:sp>
        <p:nvSpPr>
          <p:cNvPr id="7" name="TextBox 6"/>
          <p:cNvSpPr txBox="1"/>
          <p:nvPr/>
        </p:nvSpPr>
        <p:spPr>
          <a:xfrm>
            <a:off x="179512" y="332656"/>
            <a:ext cx="5112568" cy="461665"/>
          </a:xfrm>
          <a:prstGeom prst="rect">
            <a:avLst/>
          </a:prstGeom>
          <a:noFill/>
        </p:spPr>
        <p:txBody>
          <a:bodyPr wrap="square" rtlCol="0">
            <a:spAutoFit/>
          </a:bodyPr>
          <a:lstStyle/>
          <a:p>
            <a:r>
              <a:rPr lang="en-GB" sz="2400" dirty="0">
                <a:solidFill>
                  <a:srgbClr val="B5121B"/>
                </a:solidFill>
              </a:rPr>
              <a:t>Natural language version: Japanese</a:t>
            </a:r>
          </a:p>
        </p:txBody>
      </p:sp>
    </p:spTree>
    <p:custDataLst>
      <p:tags r:id="rId1"/>
    </p:custDataLst>
    <p:extLst>
      <p:ext uri="{BB962C8B-B14F-4D97-AF65-F5344CB8AC3E}">
        <p14:creationId xmlns:p14="http://schemas.microsoft.com/office/powerpoint/2010/main" val="24512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nodeType="clickEffect">
                                  <p:stCondLst>
                                    <p:cond delay="0"/>
                                  </p:stCondLst>
                                  <p:childTnLst>
                                    <p:animMotion origin="layout" path="M 2.77778E-7 3.12139E-6 L 0.04514 -0.07908 C 0.0592 -0.0881 0.09167 -0.15099 0.11354 -0.15099 C 0.13854 -0.15099 0.16771 -0.09226 0.18177 -0.08324 L 0.20399 -0.0007 " pathEditMode="relative" rAng="0" ptsTypes="FffFF">
                                      <p:cBhvr>
                                        <p:cTn id="6" dur="2000" fill="hold"/>
                                        <p:tgtEl>
                                          <p:spTgt spid="3074"/>
                                        </p:tgtEl>
                                        <p:attrNameLst>
                                          <p:attrName>ppt_x</p:attrName>
                                          <p:attrName>ppt_y</p:attrName>
                                        </p:attrNameLst>
                                      </p:cBhvr>
                                      <p:rCtr x="10191" y="-7561"/>
                                    </p:animMotion>
                                  </p:childTnLst>
                                </p:cTn>
                              </p:par>
                              <p:par>
                                <p:cTn id="7" presetID="63" presetClass="path" presetSubtype="0" accel="50000" decel="50000" fill="hold" nodeType="withEffect">
                                  <p:stCondLst>
                                    <p:cond delay="0"/>
                                  </p:stCondLst>
                                  <p:childTnLst>
                                    <p:animMotion origin="layout" path="M -1.38889E-6 6.93642E-7 L 0.11806 -0.00046 " pathEditMode="relative" rAng="0" ptsTypes="AA">
                                      <p:cBhvr>
                                        <p:cTn id="8" dur="2000" fill="hold"/>
                                        <p:tgtEl>
                                          <p:spTgt spid="5"/>
                                        </p:tgtEl>
                                        <p:attrNameLst>
                                          <p:attrName>ppt_x</p:attrName>
                                          <p:attrName>ppt_y</p:attrName>
                                        </p:attrNameLst>
                                      </p:cBhvr>
                                      <p:rCtr x="5903" y="-23"/>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873" fill="hold"/>
                                        <p:tgtEl>
                                          <p:spTgt spid="2"/>
                                        </p:tgtEl>
                                      </p:cBhvr>
                                    </p:cmd>
                                  </p:childTnLst>
                                </p:cTn>
                              </p:par>
                            </p:childTnLst>
                          </p:cTn>
                        </p:par>
                      </p:childTnLst>
                    </p:cTn>
                  </p:par>
                </p:childTnLst>
              </p:cTn>
              <p:nextCondLst>
                <p:cond evt="onClick" delay="0">
                  <p:tgtEl>
                    <p:spTgt spid="2"/>
                  </p:tgtEl>
                </p:cond>
              </p:nextCondLst>
            </p:seq>
            <p:audio>
              <p:cMediaNode vol="80000">
                <p:cTn id="14" fill="hold" display="0">
                  <p:stCondLst>
                    <p:cond delay="indefinite"/>
                  </p:stCondLst>
                  <p:endCondLst>
                    <p:cond evt="onStopAudio" delay="0">
                      <p:tgtEl>
                        <p:sldTgt/>
                      </p:tgtEl>
                    </p:cond>
                  </p:endCondLst>
                </p:cTn>
                <p:tgtEl>
                  <p:spTgt spid="2"/>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Testing children</a:t>
            </a:r>
          </a:p>
        </p:txBody>
      </p:sp>
      <p:sp>
        <p:nvSpPr>
          <p:cNvPr id="3" name="Text Placeholder 2"/>
          <p:cNvSpPr>
            <a:spLocks noGrp="1"/>
          </p:cNvSpPr>
          <p:nvPr>
            <p:ph type="body" sz="quarter" idx="14"/>
          </p:nvPr>
        </p:nvSpPr>
        <p:spPr/>
        <p:txBody>
          <a:bodyPr/>
          <a:lstStyle/>
          <a:p>
            <a:pPr>
              <a:buNone/>
            </a:pPr>
            <a:r>
              <a:rPr lang="en-GB" dirty="0"/>
              <a:t>After piloting with children (5-10 years), we have</a:t>
            </a:r>
          </a:p>
          <a:p>
            <a:r>
              <a:rPr lang="en-GB" dirty="0"/>
              <a:t>made tasks more child friendly (e.g. grammaticality judgments)</a:t>
            </a:r>
          </a:p>
          <a:p>
            <a:r>
              <a:rPr lang="en-GB" dirty="0"/>
              <a:t>simplified the artificial language (reduced lexicon, same syntax).</a:t>
            </a:r>
          </a:p>
          <a:p>
            <a:endParaRPr lang="en-GB" dirty="0"/>
          </a:p>
        </p:txBody>
      </p:sp>
      <p:pic>
        <p:nvPicPr>
          <p:cNvPr id="4" name="Picture 2" descr="C:\Users\Patrick\Desktop\CcKEEYQW0AAtdn1.jpg-large"/>
          <p:cNvPicPr>
            <a:picLocks noChangeAspect="1" noChangeArrowheads="1"/>
          </p:cNvPicPr>
          <p:nvPr/>
        </p:nvPicPr>
        <p:blipFill>
          <a:blip r:embed="rId3" cstate="print"/>
          <a:srcRect t="17647"/>
          <a:stretch>
            <a:fillRect/>
          </a:stretch>
        </p:blipFill>
        <p:spPr bwMode="auto">
          <a:xfrm>
            <a:off x="2502866" y="3933056"/>
            <a:ext cx="4138268" cy="2556000"/>
          </a:xfrm>
          <a:prstGeom prst="rect">
            <a:avLst/>
          </a:prstGeom>
          <a:noFill/>
        </p:spPr>
      </p:pic>
    </p:spTree>
    <p:extLst>
      <p:ext uri="{BB962C8B-B14F-4D97-AF65-F5344CB8AC3E}">
        <p14:creationId xmlns:p14="http://schemas.microsoft.com/office/powerpoint/2010/main" val="948530631"/>
      </p:ext>
    </p:extLst>
  </p:cSld>
  <p:clrMapOvr>
    <a:masterClrMapping/>
  </p:clrMapOvr>
  <p:transition advTm="5328"/>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Testing children</a:t>
            </a:r>
          </a:p>
        </p:txBody>
      </p:sp>
      <p:sp>
        <p:nvSpPr>
          <p:cNvPr id="3" name="Text Placeholder 2"/>
          <p:cNvSpPr>
            <a:spLocks noGrp="1"/>
          </p:cNvSpPr>
          <p:nvPr>
            <p:ph type="body" sz="quarter" idx="14"/>
          </p:nvPr>
        </p:nvSpPr>
        <p:spPr>
          <a:xfrm>
            <a:off x="1115616" y="1844675"/>
            <a:ext cx="7704856" cy="4752975"/>
          </a:xfrm>
        </p:spPr>
        <p:txBody>
          <a:bodyPr/>
          <a:lstStyle/>
          <a:p>
            <a:pPr marL="0" indent="0">
              <a:buNone/>
            </a:pPr>
            <a:r>
              <a:rPr lang="en-GB" dirty="0"/>
              <a:t>Two completed studies:</a:t>
            </a:r>
          </a:p>
          <a:p>
            <a:pPr marL="0" indent="0">
              <a:buNone/>
            </a:pPr>
            <a:endParaRPr lang="en-GB" dirty="0"/>
          </a:p>
          <a:p>
            <a:r>
              <a:rPr lang="en-GB" dirty="0"/>
              <a:t>Bilingualism study: Tested 40+ Hungarian-English children (8-9 years) </a:t>
            </a:r>
            <a:r>
              <a:rPr lang="en-GB" dirty="0">
                <a:sym typeface="Wingdings" pitchFamily="2" charset="2"/>
              </a:rPr>
              <a:t> Dunn, Rebuschat, &amp; Monaghan (in prep)</a:t>
            </a:r>
            <a:endParaRPr lang="en-GB" dirty="0"/>
          </a:p>
          <a:p>
            <a:endParaRPr lang="en-GB" dirty="0"/>
          </a:p>
          <a:p>
            <a:r>
              <a:rPr lang="en-GB" dirty="0"/>
              <a:t>English monolinguals: 8-9, 11-12, 17-18-year olds. </a:t>
            </a:r>
            <a:r>
              <a:rPr lang="en-GB" dirty="0">
                <a:sym typeface="Wingdings" pitchFamily="2" charset="2"/>
              </a:rPr>
              <a:t> Rebuschat, </a:t>
            </a:r>
            <a:r>
              <a:rPr lang="en-GB" dirty="0" err="1">
                <a:sym typeface="Wingdings" pitchFamily="2" charset="2"/>
              </a:rPr>
              <a:t>Farrimond</a:t>
            </a:r>
            <a:r>
              <a:rPr lang="en-GB" dirty="0">
                <a:sym typeface="Wingdings" pitchFamily="2" charset="2"/>
              </a:rPr>
              <a:t>, &amp; Monaghan (in prep)</a:t>
            </a:r>
            <a:endParaRPr lang="en-GB" dirty="0"/>
          </a:p>
          <a:p>
            <a:endParaRPr lang="en-GB" dirty="0"/>
          </a:p>
        </p:txBody>
      </p:sp>
      <p:pic>
        <p:nvPicPr>
          <p:cNvPr id="6" name="Picture 2" descr="C:\Users\Patrick\Desktop\Picture1.png"/>
          <p:cNvPicPr>
            <a:picLocks noChangeAspect="1" noChangeArrowheads="1"/>
          </p:cNvPicPr>
          <p:nvPr/>
        </p:nvPicPr>
        <p:blipFill>
          <a:blip r:embed="rId3" cstate="print">
            <a:clrChange>
              <a:clrFrom>
                <a:srgbClr val="FFF200"/>
              </a:clrFrom>
              <a:clrTo>
                <a:srgbClr val="FFF200">
                  <a:alpha val="0"/>
                </a:srgbClr>
              </a:clrTo>
            </a:clrChange>
          </a:blip>
          <a:stretch>
            <a:fillRect/>
          </a:stretch>
        </p:blipFill>
        <p:spPr bwMode="auto">
          <a:xfrm>
            <a:off x="179512" y="3861048"/>
            <a:ext cx="783242" cy="720000"/>
          </a:xfrm>
          <a:prstGeom prst="rect">
            <a:avLst/>
          </a:prstGeom>
          <a:noFill/>
          <a:ln>
            <a:noFill/>
          </a:ln>
        </p:spPr>
      </p:pic>
      <p:pic>
        <p:nvPicPr>
          <p:cNvPr id="7" name="Picture 35" descr="15625025_l"/>
          <p:cNvPicPr>
            <a:picLocks noChangeAspect="1" noChangeArrowheads="1"/>
          </p:cNvPicPr>
          <p:nvPr/>
        </p:nvPicPr>
        <p:blipFill>
          <a:blip r:embed="rId4" cstate="print"/>
          <a:srcRect/>
          <a:stretch>
            <a:fillRect/>
          </a:stretch>
        </p:blipFill>
        <p:spPr bwMode="auto">
          <a:xfrm>
            <a:off x="258765" y="2564904"/>
            <a:ext cx="720000" cy="720000"/>
          </a:xfrm>
          <a:prstGeom prst="rect">
            <a:avLst/>
          </a:prstGeom>
          <a:noFill/>
        </p:spPr>
      </p:pic>
    </p:spTree>
    <p:extLst>
      <p:ext uri="{BB962C8B-B14F-4D97-AF65-F5344CB8AC3E}">
        <p14:creationId xmlns:p14="http://schemas.microsoft.com/office/powerpoint/2010/main" val="3993001389"/>
      </p:ext>
    </p:extLst>
  </p:cSld>
  <p:clrMapOvr>
    <a:masterClrMapping/>
  </p:clrMapOvr>
  <p:transition advTm="5328"/>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GB" sz="2200" dirty="0"/>
              <a:t>Acquisition of Latin word order, nouns, verbs, morphology (singular vs plural, subject vs object markers)</a:t>
            </a:r>
          </a:p>
          <a:p>
            <a:pPr marL="0" indent="0">
              <a:buNone/>
            </a:pPr>
            <a:endParaRPr lang="en-GB" sz="2200" dirty="0"/>
          </a:p>
          <a:p>
            <a:pPr marL="0" indent="0">
              <a:buNone/>
            </a:pPr>
            <a:endParaRPr lang="en-GB" sz="2200" dirty="0"/>
          </a:p>
          <a:p>
            <a:pPr marL="0" indent="0">
              <a:buNone/>
            </a:pPr>
            <a:endParaRPr lang="en-GB" sz="2200" dirty="0"/>
          </a:p>
          <a:p>
            <a:pPr marL="0" indent="0">
              <a:buNone/>
            </a:pPr>
            <a:endParaRPr lang="en-GB" sz="2200" dirty="0"/>
          </a:p>
          <a:p>
            <a:pPr marL="0" indent="0">
              <a:buNone/>
            </a:pPr>
            <a:endParaRPr lang="en-GB" sz="2200" dirty="0"/>
          </a:p>
          <a:p>
            <a:pPr marL="0" indent="0">
              <a:buNone/>
            </a:pPr>
            <a:endParaRPr lang="en-GB" sz="2200" dirty="0"/>
          </a:p>
          <a:p>
            <a:pPr marL="0" indent="0">
              <a:buNone/>
            </a:pPr>
            <a:endParaRPr lang="en-GB" sz="2200" dirty="0"/>
          </a:p>
          <a:p>
            <a:r>
              <a:rPr lang="en-GB" sz="2200" dirty="0"/>
              <a:t>Function words and morphological markers are not acquired easily. </a:t>
            </a:r>
            <a:r>
              <a:rPr lang="en-GB" sz="2200" dirty="0">
                <a:sym typeface="Wingdings" pitchFamily="2" charset="2"/>
              </a:rPr>
              <a:t> Good target for pedagogical intervention via explicit instruction</a:t>
            </a:r>
            <a:endParaRPr lang="en-GB" sz="2200" dirty="0"/>
          </a:p>
          <a:p>
            <a:r>
              <a:rPr lang="en-GB" sz="2200" dirty="0"/>
              <a:t>Three groups: Incidental, explicit-partly, explicit-fully</a:t>
            </a:r>
          </a:p>
        </p:txBody>
      </p:sp>
      <p:sp>
        <p:nvSpPr>
          <p:cNvPr id="2" name="Title 1"/>
          <p:cNvSpPr>
            <a:spLocks noGrp="1"/>
          </p:cNvSpPr>
          <p:nvPr>
            <p:ph type="ctrTitle"/>
          </p:nvPr>
        </p:nvSpPr>
        <p:spPr/>
        <p:txBody>
          <a:bodyPr/>
          <a:lstStyle/>
          <a:p>
            <a:r>
              <a:rPr lang="en-GB" dirty="0" err="1"/>
              <a:t>Wendebourg</a:t>
            </a:r>
            <a:r>
              <a:rPr lang="en-GB" dirty="0"/>
              <a:t> et al. (under review)</a:t>
            </a:r>
            <a:br>
              <a:rPr lang="en-GB" dirty="0"/>
            </a:br>
            <a:r>
              <a:rPr lang="en-GB" sz="2400" dirty="0"/>
              <a:t>Katharina </a:t>
            </a:r>
            <a:r>
              <a:rPr lang="en-GB" sz="2400" dirty="0" err="1"/>
              <a:t>Wendebourg</a:t>
            </a:r>
            <a:r>
              <a:rPr lang="en-GB" sz="2400" dirty="0"/>
              <a:t> (</a:t>
            </a:r>
            <a:r>
              <a:rPr lang="en-GB" sz="2400" dirty="0" err="1"/>
              <a:t>Tuebingen</a:t>
            </a:r>
            <a:r>
              <a:rPr lang="en-GB" sz="2400" dirty="0"/>
              <a:t> LEAD/Lancaster)</a:t>
            </a:r>
          </a:p>
        </p:txBody>
      </p:sp>
      <p:grpSp>
        <p:nvGrpSpPr>
          <p:cNvPr id="10" name="Group 9"/>
          <p:cNvGrpSpPr>
            <a:grpSpLocks noChangeAspect="1"/>
          </p:cNvGrpSpPr>
          <p:nvPr/>
        </p:nvGrpSpPr>
        <p:grpSpPr>
          <a:xfrm>
            <a:off x="1651500" y="2996952"/>
            <a:ext cx="5841000" cy="1980000"/>
            <a:chOff x="1043608" y="1916832"/>
            <a:chExt cx="4248472" cy="1440160"/>
          </a:xfrm>
        </p:grpSpPr>
        <p:sp>
          <p:nvSpPr>
            <p:cNvPr id="8" name="Rectangle 7"/>
            <p:cNvSpPr/>
            <p:nvPr/>
          </p:nvSpPr>
          <p:spPr>
            <a:xfrm>
              <a:off x="1043608" y="1916832"/>
              <a:ext cx="1944216" cy="1440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6" name="Inhaltsplatzhalt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2060848"/>
              <a:ext cx="1620180" cy="1080120"/>
            </a:xfrm>
            <a:prstGeom prst="rect">
              <a:avLst/>
            </a:prstGeom>
            <a:ln>
              <a:solidFill>
                <a:schemeClr val="bg1"/>
              </a:solidFill>
            </a:ln>
          </p:spPr>
        </p:pic>
        <p:sp>
          <p:nvSpPr>
            <p:cNvPr id="9" name="Rectangle 8"/>
            <p:cNvSpPr/>
            <p:nvPr/>
          </p:nvSpPr>
          <p:spPr>
            <a:xfrm>
              <a:off x="3347864" y="1916832"/>
              <a:ext cx="1944216" cy="1440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7" name="Inhaltsplatzhalter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3419872" y="2060848"/>
              <a:ext cx="1692000" cy="11280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 name="Picture 2" descr="https://www.uni-tuebingen.de/fileadmin/pics/logo-uni-tuebingen.png">
            <a:extLst>
              <a:ext uri="{FF2B5EF4-FFF2-40B4-BE49-F238E27FC236}">
                <a16:creationId xmlns:a16="http://schemas.microsoft.com/office/drawing/2014/main" id="{095559D6-3F20-BF45-A9BE-F00186CFC4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2280" y="792399"/>
            <a:ext cx="1728192" cy="6646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77135458"/>
      </p:ext>
    </p:extLst>
  </p:cSld>
  <p:clrMapOvr>
    <a:masterClrMapping/>
  </p:clrMapOvr>
  <p:transition advTm="5328"/>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a:t>Wendebourg</a:t>
            </a:r>
            <a:r>
              <a:rPr lang="en-GB" dirty="0"/>
              <a:t> et al. (under review)</a:t>
            </a:r>
            <a:endParaRPr lang="en-GB" sz="2400" dirty="0"/>
          </a:p>
        </p:txBody>
      </p:sp>
      <p:grpSp>
        <p:nvGrpSpPr>
          <p:cNvPr id="3" name="Group 9"/>
          <p:cNvGrpSpPr>
            <a:grpSpLocks noChangeAspect="1"/>
          </p:cNvGrpSpPr>
          <p:nvPr/>
        </p:nvGrpSpPr>
        <p:grpSpPr>
          <a:xfrm>
            <a:off x="4804568" y="5409336"/>
            <a:ext cx="3079800" cy="1044000"/>
            <a:chOff x="1043608" y="1916832"/>
            <a:chExt cx="4248472" cy="1440160"/>
          </a:xfrm>
        </p:grpSpPr>
        <p:sp>
          <p:nvSpPr>
            <p:cNvPr id="8" name="Rectangle 7"/>
            <p:cNvSpPr/>
            <p:nvPr/>
          </p:nvSpPr>
          <p:spPr>
            <a:xfrm>
              <a:off x="1043608" y="1916832"/>
              <a:ext cx="1944216" cy="1440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6" name="Inhaltsplatzhalt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2060848"/>
              <a:ext cx="1620180" cy="1080120"/>
            </a:xfrm>
            <a:prstGeom prst="rect">
              <a:avLst/>
            </a:prstGeom>
            <a:ln>
              <a:solidFill>
                <a:schemeClr val="bg1"/>
              </a:solidFill>
            </a:ln>
          </p:spPr>
        </p:pic>
        <p:sp>
          <p:nvSpPr>
            <p:cNvPr id="9" name="Rectangle 8"/>
            <p:cNvSpPr/>
            <p:nvPr/>
          </p:nvSpPr>
          <p:spPr>
            <a:xfrm>
              <a:off x="3347864" y="1916832"/>
              <a:ext cx="1944216" cy="14401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7" name="Inhaltsplatzhalter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3419872" y="2060848"/>
              <a:ext cx="1692000" cy="11280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13" name="Diagramm 1"/>
          <p:cNvGraphicFramePr/>
          <p:nvPr>
            <p:extLst/>
          </p:nvPr>
        </p:nvGraphicFramePr>
        <p:xfrm>
          <a:off x="323528" y="1847045"/>
          <a:ext cx="7560840" cy="3276000"/>
        </p:xfrm>
        <a:graphic>
          <a:graphicData uri="http://schemas.openxmlformats.org/drawingml/2006/chart">
            <c:chart xmlns:c="http://schemas.openxmlformats.org/drawingml/2006/chart" xmlns:r="http://schemas.openxmlformats.org/officeDocument/2006/relationships" r:id="rId7"/>
          </a:graphicData>
        </a:graphic>
      </p:graphicFrame>
      <p:sp>
        <p:nvSpPr>
          <p:cNvPr id="11" name="Rectangle 10"/>
          <p:cNvSpPr/>
          <p:nvPr/>
        </p:nvSpPr>
        <p:spPr>
          <a:xfrm>
            <a:off x="292944" y="5341290"/>
            <a:ext cx="4250624" cy="1200329"/>
          </a:xfrm>
          <a:prstGeom prst="rect">
            <a:avLst/>
          </a:prstGeom>
        </p:spPr>
        <p:txBody>
          <a:bodyPr wrap="square">
            <a:spAutoFit/>
          </a:bodyPr>
          <a:lstStyle/>
          <a:p>
            <a:pPr marL="342900" indent="-342900">
              <a:buFont typeface="Arial" panose="020B0604020202020204" pitchFamily="34" charset="0"/>
              <a:buChar char="•"/>
            </a:pPr>
            <a:r>
              <a:rPr lang="en-GB" dirty="0"/>
              <a:t>Learning effects in all conditions but strongest in fully explicit.</a:t>
            </a:r>
          </a:p>
          <a:p>
            <a:pPr marL="342900" indent="-342900">
              <a:buFont typeface="Arial" panose="020B0604020202020204" pitchFamily="34" charset="0"/>
              <a:buChar char="•"/>
            </a:pPr>
            <a:r>
              <a:rPr lang="en-GB" dirty="0"/>
              <a:t>Sequence: Syntax and verbs &gt; nouns &gt; morph (sing/pl) &gt; morph (</a:t>
            </a:r>
            <a:r>
              <a:rPr lang="en-GB" dirty="0" err="1"/>
              <a:t>subj</a:t>
            </a:r>
            <a:r>
              <a:rPr lang="en-GB" dirty="0"/>
              <a:t>/</a:t>
            </a:r>
            <a:r>
              <a:rPr lang="en-GB" dirty="0" err="1"/>
              <a:t>obj</a:t>
            </a:r>
            <a:r>
              <a:rPr lang="en-GB" dirty="0"/>
              <a:t>)</a:t>
            </a:r>
          </a:p>
        </p:txBody>
      </p:sp>
      <p:pic>
        <p:nvPicPr>
          <p:cNvPr id="12" name="Picture 2" descr="https://www.uni-tuebingen.de/fileadmin/pics/logo-uni-tuebingen.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0272" y="820095"/>
            <a:ext cx="1728192" cy="6646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94349097"/>
      </p:ext>
    </p:extLst>
  </p:cSld>
  <p:clrMapOvr>
    <a:masterClrMapping/>
  </p:clrMapOvr>
  <p:transition advTm="5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Saffran</a:t>
            </a:r>
            <a:r>
              <a:rPr lang="en-US" dirty="0"/>
              <a:t> et al. (1996)</a:t>
            </a:r>
          </a:p>
        </p:txBody>
      </p:sp>
      <p:sp>
        <p:nvSpPr>
          <p:cNvPr id="3" name="Text Placeholder 2"/>
          <p:cNvSpPr>
            <a:spLocks noGrp="1"/>
          </p:cNvSpPr>
          <p:nvPr>
            <p:ph type="body" sz="quarter" idx="14"/>
          </p:nvPr>
        </p:nvSpPr>
        <p:spPr/>
        <p:txBody>
          <a:bodyPr/>
          <a:lstStyle/>
          <a:p>
            <a:r>
              <a:rPr lang="en-US" dirty="0"/>
              <a:t>Test:</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3512"/>
          <a:stretch/>
        </p:blipFill>
        <p:spPr bwMode="auto">
          <a:xfrm>
            <a:off x="72512" y="3717032"/>
            <a:ext cx="9108000" cy="2598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43808" y="6316026"/>
            <a:ext cx="230425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GB" dirty="0"/>
              <a:t>Novelty preference</a:t>
            </a:r>
          </a:p>
        </p:txBody>
      </p:sp>
      <p:sp>
        <p:nvSpPr>
          <p:cNvPr id="5" name="TextBox 4"/>
          <p:cNvSpPr txBox="1"/>
          <p:nvPr/>
        </p:nvSpPr>
        <p:spPr>
          <a:xfrm>
            <a:off x="6355729" y="1847664"/>
            <a:ext cx="2520280"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dirty="0"/>
              <a:t>Infants can distinguish between familiar arrangement of syllables versus novel arrangement of syllables.</a:t>
            </a:r>
          </a:p>
        </p:txBody>
      </p:sp>
      <p:pic>
        <p:nvPicPr>
          <p:cNvPr id="8"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2" t="11831" r="3016" b="5972"/>
          <a:stretch/>
        </p:blipFill>
        <p:spPr bwMode="auto">
          <a:xfrm>
            <a:off x="1449008" y="1844824"/>
            <a:ext cx="4641509" cy="13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539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Statistical learning</a:t>
            </a:r>
          </a:p>
        </p:txBody>
      </p:sp>
      <p:sp>
        <p:nvSpPr>
          <p:cNvPr id="3" name="Text Placeholder 2"/>
          <p:cNvSpPr>
            <a:spLocks noGrp="1"/>
          </p:cNvSpPr>
          <p:nvPr>
            <p:ph type="body" sz="quarter" idx="14"/>
          </p:nvPr>
        </p:nvSpPr>
        <p:spPr>
          <a:xfrm>
            <a:off x="395288" y="1844675"/>
            <a:ext cx="4968800" cy="4752975"/>
          </a:xfrm>
        </p:spPr>
        <p:txBody>
          <a:bodyPr/>
          <a:lstStyle/>
          <a:p>
            <a:pPr marL="7938" indent="-7938">
              <a:buNone/>
            </a:pPr>
            <a:r>
              <a:rPr lang="en-GB" dirty="0"/>
              <a:t>Since </a:t>
            </a:r>
            <a:r>
              <a:rPr lang="en-GB" dirty="0" err="1"/>
              <a:t>Saffran</a:t>
            </a:r>
            <a:r>
              <a:rPr lang="en-GB" dirty="0"/>
              <a:t> et al. (1996):</a:t>
            </a:r>
          </a:p>
          <a:p>
            <a:pPr marL="7938" indent="-7938">
              <a:buNone/>
            </a:pPr>
            <a:endParaRPr lang="en-GB" dirty="0"/>
          </a:p>
          <a:p>
            <a:pPr marL="7938" indent="-7938">
              <a:buNone/>
            </a:pPr>
            <a:r>
              <a:rPr lang="en-GB" dirty="0"/>
              <a:t>SL well attested in infants, children, and adults.</a:t>
            </a:r>
          </a:p>
          <a:p>
            <a:pPr marL="7938" indent="-7938">
              <a:buNone/>
            </a:pPr>
            <a:endParaRPr lang="en-GB" dirty="0"/>
          </a:p>
          <a:p>
            <a:pPr marL="7938" indent="-7938">
              <a:buNone/>
            </a:pPr>
            <a:r>
              <a:rPr lang="en-GB" dirty="0"/>
              <a:t>Can we use SL to succeed in other linguistic tasks?</a:t>
            </a:r>
          </a:p>
        </p:txBody>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93"/>
          <a:stretch/>
        </p:blipFill>
        <p:spPr bwMode="auto">
          <a:xfrm>
            <a:off x="5436096" y="1916832"/>
            <a:ext cx="3187557" cy="439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877469832"/>
      </p:ext>
    </p:extLst>
  </p:cSld>
  <p:clrMapOvr>
    <a:masterClrMapping/>
  </p:clrMapOvr>
  <p:transition advTm="5328"/>
</p:sld>
</file>

<file path=ppt/tags/tag1.xml><?xml version="1.0" encoding="utf-8"?>
<p:tagLst xmlns:a="http://schemas.openxmlformats.org/drawingml/2006/main" xmlns:r="http://schemas.openxmlformats.org/officeDocument/2006/relationships" xmlns:p="http://schemas.openxmlformats.org/presentationml/2006/main">
  <p:tag name="TIMING" val="|60.2"/>
</p:tagLst>
</file>

<file path=ppt/tags/tag10.xml><?xml version="1.0" encoding="utf-8"?>
<p:tagLst xmlns:a="http://schemas.openxmlformats.org/drawingml/2006/main" xmlns:r="http://schemas.openxmlformats.org/officeDocument/2006/relationships" xmlns:p="http://schemas.openxmlformats.org/presentationml/2006/main">
  <p:tag name="TIMING" val="|6.5|6.2"/>
</p:tagLst>
</file>

<file path=ppt/tags/tag11.xml><?xml version="1.0" encoding="utf-8"?>
<p:tagLst xmlns:a="http://schemas.openxmlformats.org/drawingml/2006/main" xmlns:r="http://schemas.openxmlformats.org/officeDocument/2006/relationships" xmlns:p="http://schemas.openxmlformats.org/presentationml/2006/main">
  <p:tag name="TIMING" val="|14.9|0.8|23.9|16.1"/>
</p:tagLst>
</file>

<file path=ppt/tags/tag12.xml><?xml version="1.0" encoding="utf-8"?>
<p:tagLst xmlns:a="http://schemas.openxmlformats.org/drawingml/2006/main" xmlns:r="http://schemas.openxmlformats.org/officeDocument/2006/relationships" xmlns:p="http://schemas.openxmlformats.org/presentationml/2006/main">
  <p:tag name="TIMING" val="|38.2"/>
</p:tagLst>
</file>

<file path=ppt/tags/tag13.xml><?xml version="1.0" encoding="utf-8"?>
<p:tagLst xmlns:a="http://schemas.openxmlformats.org/drawingml/2006/main" xmlns:r="http://schemas.openxmlformats.org/officeDocument/2006/relationships" xmlns:p="http://schemas.openxmlformats.org/presentationml/2006/main">
  <p:tag name="TIMING" val="|11.5"/>
</p:tagLst>
</file>

<file path=ppt/tags/tag14.xml><?xml version="1.0" encoding="utf-8"?>
<p:tagLst xmlns:a="http://schemas.openxmlformats.org/drawingml/2006/main" xmlns:r="http://schemas.openxmlformats.org/officeDocument/2006/relationships" xmlns:p="http://schemas.openxmlformats.org/presentationml/2006/main">
  <p:tag name="TIMING" val="|0.6|0.7|12.9|10.4|1.4|0.5|69.2"/>
</p:tagLst>
</file>

<file path=ppt/tags/tag15.xml><?xml version="1.0" encoding="utf-8"?>
<p:tagLst xmlns:a="http://schemas.openxmlformats.org/drawingml/2006/main" xmlns:r="http://schemas.openxmlformats.org/officeDocument/2006/relationships" xmlns:p="http://schemas.openxmlformats.org/presentationml/2006/main">
  <p:tag name="TIMING" val="|9.4"/>
</p:tagLst>
</file>

<file path=ppt/tags/tag16.xml><?xml version="1.0" encoding="utf-8"?>
<p:tagLst xmlns:a="http://schemas.openxmlformats.org/drawingml/2006/main" xmlns:r="http://schemas.openxmlformats.org/officeDocument/2006/relationships" xmlns:p="http://schemas.openxmlformats.org/presentationml/2006/main">
  <p:tag name="TIMING" val="|2.2|13.6|9.1"/>
</p:tagLst>
</file>

<file path=ppt/tags/tag17.xml><?xml version="1.0" encoding="utf-8"?>
<p:tagLst xmlns:a="http://schemas.openxmlformats.org/drawingml/2006/main" xmlns:r="http://schemas.openxmlformats.org/officeDocument/2006/relationships" xmlns:p="http://schemas.openxmlformats.org/presentationml/2006/main">
  <p:tag name="TIMING" val="|40.9"/>
</p:tagLst>
</file>

<file path=ppt/tags/tag18.xml><?xml version="1.0" encoding="utf-8"?>
<p:tagLst xmlns:a="http://schemas.openxmlformats.org/drawingml/2006/main" xmlns:r="http://schemas.openxmlformats.org/officeDocument/2006/relationships" xmlns:p="http://schemas.openxmlformats.org/presentationml/2006/main">
  <p:tag name="TIMING" val="|10.3|11.9"/>
</p:tagLst>
</file>

<file path=ppt/tags/tag19.xml><?xml version="1.0" encoding="utf-8"?>
<p:tagLst xmlns:a="http://schemas.openxmlformats.org/drawingml/2006/main" xmlns:r="http://schemas.openxmlformats.org/officeDocument/2006/relationships" xmlns:p="http://schemas.openxmlformats.org/presentationml/2006/main">
  <p:tag name="TIMING" val="|2.5"/>
</p:tagLst>
</file>

<file path=ppt/tags/tag2.xml><?xml version="1.0" encoding="utf-8"?>
<p:tagLst xmlns:a="http://schemas.openxmlformats.org/drawingml/2006/main" xmlns:r="http://schemas.openxmlformats.org/officeDocument/2006/relationships" xmlns:p="http://schemas.openxmlformats.org/presentationml/2006/main">
  <p:tag name="TIMING" val="|60.2"/>
</p:tagLst>
</file>

<file path=ppt/tags/tag20.xml><?xml version="1.0" encoding="utf-8"?>
<p:tagLst xmlns:a="http://schemas.openxmlformats.org/drawingml/2006/main" xmlns:r="http://schemas.openxmlformats.org/officeDocument/2006/relationships" xmlns:p="http://schemas.openxmlformats.org/presentationml/2006/main">
  <p:tag name="TIMING" val="|17.2"/>
</p:tagLst>
</file>

<file path=ppt/tags/tag21.xml><?xml version="1.0" encoding="utf-8"?>
<p:tagLst xmlns:a="http://schemas.openxmlformats.org/drawingml/2006/main" xmlns:r="http://schemas.openxmlformats.org/officeDocument/2006/relationships" xmlns:p="http://schemas.openxmlformats.org/presentationml/2006/main">
  <p:tag name="TIMING" val="|52.5|15.1|23.5|8.2"/>
</p:tagLst>
</file>

<file path=ppt/tags/tag22.xml><?xml version="1.0" encoding="utf-8"?>
<p:tagLst xmlns:a="http://schemas.openxmlformats.org/drawingml/2006/main" xmlns:r="http://schemas.openxmlformats.org/officeDocument/2006/relationships" xmlns:p="http://schemas.openxmlformats.org/presentationml/2006/main">
  <p:tag name="TIMING" val="|12.2|4.4"/>
</p:tagLst>
</file>

<file path=ppt/tags/tag23.xml><?xml version="1.0" encoding="utf-8"?>
<p:tagLst xmlns:a="http://schemas.openxmlformats.org/drawingml/2006/main" xmlns:r="http://schemas.openxmlformats.org/officeDocument/2006/relationships" xmlns:p="http://schemas.openxmlformats.org/presentationml/2006/main">
  <p:tag name="TIMING" val="|45.5|21.4"/>
</p:tagLst>
</file>

<file path=ppt/tags/tag24.xml><?xml version="1.0" encoding="utf-8"?>
<p:tagLst xmlns:a="http://schemas.openxmlformats.org/drawingml/2006/main" xmlns:r="http://schemas.openxmlformats.org/officeDocument/2006/relationships" xmlns:p="http://schemas.openxmlformats.org/presentationml/2006/main">
  <p:tag name="TIMING" val="|2"/>
</p:tagLst>
</file>

<file path=ppt/tags/tag3.xml><?xml version="1.0" encoding="utf-8"?>
<p:tagLst xmlns:a="http://schemas.openxmlformats.org/drawingml/2006/main" xmlns:r="http://schemas.openxmlformats.org/officeDocument/2006/relationships" xmlns:p="http://schemas.openxmlformats.org/presentationml/2006/main">
  <p:tag name="TIMING" val="|17.7"/>
</p:tagLst>
</file>

<file path=ppt/tags/tag4.xml><?xml version="1.0" encoding="utf-8"?>
<p:tagLst xmlns:a="http://schemas.openxmlformats.org/drawingml/2006/main" xmlns:r="http://schemas.openxmlformats.org/officeDocument/2006/relationships" xmlns:p="http://schemas.openxmlformats.org/presentationml/2006/main">
  <p:tag name="TIMING" val="|17.7"/>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ags/tag6.xml><?xml version="1.0" encoding="utf-8"?>
<p:tagLst xmlns:a="http://schemas.openxmlformats.org/drawingml/2006/main" xmlns:r="http://schemas.openxmlformats.org/officeDocument/2006/relationships" xmlns:p="http://schemas.openxmlformats.org/presentationml/2006/main">
  <p:tag name="TIMING" val="|9.4|5.5"/>
</p:tagLst>
</file>

<file path=ppt/tags/tag7.xml><?xml version="1.0" encoding="utf-8"?>
<p:tagLst xmlns:a="http://schemas.openxmlformats.org/drawingml/2006/main" xmlns:r="http://schemas.openxmlformats.org/officeDocument/2006/relationships" xmlns:p="http://schemas.openxmlformats.org/presentationml/2006/main">
  <p:tag name="TIMING" val="|8.4|9.2"/>
</p:tagLst>
</file>

<file path=ppt/tags/tag8.xml><?xml version="1.0" encoding="utf-8"?>
<p:tagLst xmlns:a="http://schemas.openxmlformats.org/drawingml/2006/main" xmlns:r="http://schemas.openxmlformats.org/officeDocument/2006/relationships" xmlns:p="http://schemas.openxmlformats.org/presentationml/2006/main">
  <p:tag name="TIMING" val="|3"/>
</p:tagLst>
</file>

<file path=ppt/tags/tag9.xml><?xml version="1.0" encoding="utf-8"?>
<p:tagLst xmlns:a="http://schemas.openxmlformats.org/drawingml/2006/main" xmlns:r="http://schemas.openxmlformats.org/officeDocument/2006/relationships" xmlns:p="http://schemas.openxmlformats.org/presentationml/2006/main">
  <p:tag name="TIMING" val="|16.4|1.9|13.1"/>
</p:tagLst>
</file>

<file path=ppt/theme/theme1.xml><?xml version="1.0" encoding="utf-8"?>
<a:theme xmlns:a="http://schemas.openxmlformats.org/drawingml/2006/main" name="Office Theme">
  <a:themeElements>
    <a:clrScheme name="Custom 1">
      <a:dk1>
        <a:srgbClr val="8C0E1D"/>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549</TotalTime>
  <Words>6126</Words>
  <Application>Microsoft Macintosh PowerPoint</Application>
  <PresentationFormat>On-screen Show (4:3)</PresentationFormat>
  <Paragraphs>856</Paragraphs>
  <Slides>74</Slides>
  <Notes>59</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74</vt:i4>
      </vt:variant>
    </vt:vector>
  </HeadingPairs>
  <TitlesOfParts>
    <vt:vector size="82" baseType="lpstr">
      <vt:lpstr>ＭＳ Ｐゴシック</vt:lpstr>
      <vt:lpstr>Arial</vt:lpstr>
      <vt:lpstr>Calibri</vt:lpstr>
      <vt:lpstr>Lucida Grande</vt:lpstr>
      <vt:lpstr>Times New Roman</vt:lpstr>
      <vt:lpstr>Wingdings</vt:lpstr>
      <vt:lpstr>Office Theme</vt:lpstr>
      <vt:lpstr>Slide 2: Text Only</vt:lpstr>
      <vt:lpstr>Ling 438: Statistical learning</vt:lpstr>
      <vt:lpstr>Today</vt:lpstr>
      <vt:lpstr>PowerPoint Presentation</vt:lpstr>
      <vt:lpstr>Statistical learning</vt:lpstr>
      <vt:lpstr>Saffran et al. (1996)</vt:lpstr>
      <vt:lpstr>Saffran et al. (1996)</vt:lpstr>
      <vt:lpstr>Saffran et al. (1996)</vt:lpstr>
      <vt:lpstr>Saffran et al. (1996)</vt:lpstr>
      <vt:lpstr>Statistical learning</vt:lpstr>
      <vt:lpstr>Statistical learning</vt:lpstr>
      <vt:lpstr>Statistical learning</vt:lpstr>
      <vt:lpstr>Statistical learning</vt:lpstr>
      <vt:lpstr>Statistical learning</vt:lpstr>
      <vt:lpstr>PowerPoint Presentation</vt:lpstr>
      <vt:lpstr>Implicit statistical learning</vt:lpstr>
      <vt:lpstr>Reminder: Implicit learning</vt:lpstr>
      <vt:lpstr>Two approaches, one phenomenon</vt:lpstr>
      <vt:lpstr>Commonalities</vt:lpstr>
      <vt:lpstr>Using artificial grammars to understand language acquisition</vt:lpstr>
      <vt:lpstr>Commonalities</vt:lpstr>
      <vt:lpstr>Commonalities</vt:lpstr>
      <vt:lpstr>Three approaches, one phenomenon</vt:lpstr>
      <vt:lpstr>Three approaches</vt:lpstr>
      <vt:lpstr>Exposure  condition and awareness</vt:lpstr>
      <vt:lpstr>Exposure  condition and awareness</vt:lpstr>
      <vt:lpstr>Examples of research that bridges the three strands</vt:lpstr>
      <vt:lpstr>PowerPoint Presentation</vt:lpstr>
      <vt:lpstr>Cross-situational learning Yu and Smith (2007); Smith and Yu (2008)</vt:lpstr>
      <vt:lpstr>Cross-situational learning Yu and Smith (2007); Smith and Yu (2008)</vt:lpstr>
      <vt:lpstr>Cross-situational learning</vt:lpstr>
      <vt:lpstr>PowerPoint Presentation</vt:lpstr>
      <vt:lpstr>Methods: Materials</vt:lpstr>
      <vt:lpstr>Methods: Materials</vt:lpstr>
      <vt:lpstr>Methods: Participants</vt:lpstr>
      <vt:lpstr>Methods: Procedure</vt:lpstr>
      <vt:lpstr>Results: CSL task</vt:lpstr>
      <vt:lpstr>Results: CSL task</vt:lpstr>
      <vt:lpstr>Results: Verbal reports</vt:lpstr>
      <vt:lpstr>Results: Aware vs unaware subjects</vt:lpstr>
      <vt:lpstr>Results: Aware vs unaware subjects</vt:lpstr>
      <vt:lpstr>Results: Aware vs unaware subjects</vt:lpstr>
      <vt:lpstr>Summary </vt:lpstr>
      <vt:lpstr>Summary </vt:lpstr>
      <vt:lpstr>PowerPoint Presentation</vt:lpstr>
      <vt:lpstr>What do these expts show?</vt:lpstr>
      <vt:lpstr>What do these expts show?</vt:lpstr>
      <vt:lpstr>What do these expts show?</vt:lpstr>
      <vt:lpstr>PowerPoint Presentation</vt:lpstr>
      <vt:lpstr>PowerPoint Presentation</vt:lpstr>
      <vt:lpstr>Experiment 2</vt:lpstr>
      <vt:lpstr>Methods: Participants</vt:lpstr>
      <vt:lpstr>Methods: Novel artificial language</vt:lpstr>
      <vt:lpstr>Methods: New artificial language</vt:lpstr>
      <vt:lpstr>Methods: New artificial language</vt:lpstr>
      <vt:lpstr>Methods: New artificial language</vt:lpstr>
      <vt:lpstr>Methods: New artificial language</vt:lpstr>
      <vt:lpstr>Methods: Materials</vt:lpstr>
      <vt:lpstr>Methods: Procedure</vt:lpstr>
      <vt:lpstr>Methods: Participants</vt:lpstr>
      <vt:lpstr>Methods: Procedure</vt:lpstr>
      <vt:lpstr>Methods: Procedure</vt:lpstr>
      <vt:lpstr>Methods: Procedure</vt:lpstr>
      <vt:lpstr>Results</vt:lpstr>
      <vt:lpstr>Results: Exposure trials</vt:lpstr>
      <vt:lpstr>Results: Lexical and syntactic tests</vt:lpstr>
      <vt:lpstr>Discussion</vt:lpstr>
      <vt:lpstr>PowerPoint Presentation</vt:lpstr>
      <vt:lpstr>Walker et al (under review) Neil Walker (PhD student, Lancaster)</vt:lpstr>
      <vt:lpstr>Why not use a natural language?</vt:lpstr>
      <vt:lpstr>PowerPoint Presentation</vt:lpstr>
      <vt:lpstr>Testing children</vt:lpstr>
      <vt:lpstr>Testing children</vt:lpstr>
      <vt:lpstr>Wendebourg et al. (under review) Katharina Wendebourg (Tuebingen LEAD/Lancaster)</vt:lpstr>
      <vt:lpstr>Wendebourg et al. (under review)</vt:lpstr>
    </vt:vector>
  </TitlesOfParts>
  <Company>Hewlett-Packard Company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wendy.gallagher</dc:creator>
  <cp:lastModifiedBy>Microsoft Office User</cp:lastModifiedBy>
  <cp:revision>396</cp:revision>
  <cp:lastPrinted>2021-03-15T11:31:54Z</cp:lastPrinted>
  <dcterms:created xsi:type="dcterms:W3CDTF">2011-10-31T13:04:17Z</dcterms:created>
  <dcterms:modified xsi:type="dcterms:W3CDTF">2023-03-14T14:57:07Z</dcterms:modified>
</cp:coreProperties>
</file>